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  <p:sldId id="404" r:id="rId149"/>
    <p:sldId id="405" r:id="rId150"/>
    <p:sldId id="406" r:id="rId151"/>
    <p:sldId id="407" r:id="rId152"/>
    <p:sldId id="408" r:id="rId153"/>
    <p:sldId id="409" r:id="rId154"/>
    <p:sldId id="410" r:id="rId155"/>
    <p:sldId id="411" r:id="rId156"/>
    <p:sldId id="412" r:id="rId157"/>
    <p:sldId id="413" r:id="rId158"/>
    <p:sldId id="414" r:id="rId159"/>
    <p:sldId id="415" r:id="rId160"/>
    <p:sldId id="416" r:id="rId161"/>
    <p:sldId id="417" r:id="rId162"/>
    <p:sldId id="418" r:id="rId163"/>
    <p:sldId id="419" r:id="rId164"/>
    <p:sldId id="420" r:id="rId165"/>
    <p:sldId id="421" r:id="rId166"/>
    <p:sldId id="422" r:id="rId167"/>
    <p:sldId id="423" r:id="rId168"/>
    <p:sldId id="424" r:id="rId169"/>
    <p:sldId id="425" r:id="rId170"/>
    <p:sldId id="426" r:id="rId17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2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F35DC-EF5A-45AD-9406-AFBCEE185CC1}" type="datetimeFigureOut">
              <a:rPr lang="fr-FR" smtClean="0"/>
              <a:t>24/12/2021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791C2-A68C-47BA-BB2A-75588DD882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2810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F35DC-EF5A-45AD-9406-AFBCEE185CC1}" type="datetimeFigureOut">
              <a:rPr lang="fr-FR" smtClean="0"/>
              <a:t>24/12/2021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791C2-A68C-47BA-BB2A-75588DD882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8498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F35DC-EF5A-45AD-9406-AFBCEE185CC1}" type="datetimeFigureOut">
              <a:rPr lang="fr-FR" smtClean="0"/>
              <a:t>24/12/2021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791C2-A68C-47BA-BB2A-75588DD882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37330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FAF9F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585858"/>
                </a:solidFill>
                <a:latin typeface="Arial MT"/>
                <a:cs typeface="Arial MT"/>
              </a:defRPr>
            </a:lvl1pPr>
          </a:lstStyle>
          <a:p>
            <a:pPr marL="11528">
              <a:lnSpc>
                <a:spcPts val="1293"/>
              </a:lnSpc>
            </a:pPr>
            <a:endParaRPr lang="fr-FR" spc="-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8462B7-6290-40A3-BEAE-0004F58628A4}" type="datetime1">
              <a:rPr lang="en-US" smtClean="0"/>
              <a:t>12/24/2021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909090"/>
                </a:solidFill>
                <a:latin typeface="Arial MT"/>
                <a:cs typeface="Arial MT"/>
              </a:defRPr>
            </a:lvl1pPr>
          </a:lstStyle>
          <a:p>
            <a:pPr marL="34583">
              <a:spcBef>
                <a:spcPts val="23"/>
              </a:spcBef>
            </a:pPr>
            <a:fld id="{81D60167-4931-47E6-BA6A-407CBD079E47}" type="slidenum">
              <a:rPr lang="fr-FR" smtClean="0"/>
              <a:pPr marL="34583">
                <a:spcBef>
                  <a:spcPts val="23"/>
                </a:spcBef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175465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585858"/>
                </a:solidFill>
                <a:latin typeface="Arial MT"/>
                <a:cs typeface="Arial MT"/>
              </a:defRPr>
            </a:lvl1pPr>
          </a:lstStyle>
          <a:p>
            <a:pPr marL="11528">
              <a:lnSpc>
                <a:spcPts val="1293"/>
              </a:lnSpc>
            </a:pPr>
            <a:endParaRPr lang="fr-FR" spc="-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C5A63-3893-4A02-B652-745303DB1DCD}" type="datetime1">
              <a:rPr lang="en-US" smtClean="0"/>
              <a:t>12/24/2021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909090"/>
                </a:solidFill>
                <a:latin typeface="Arial MT"/>
                <a:cs typeface="Arial MT"/>
              </a:defRPr>
            </a:lvl1pPr>
          </a:lstStyle>
          <a:p>
            <a:pPr marL="34583">
              <a:spcBef>
                <a:spcPts val="23"/>
              </a:spcBef>
            </a:pPr>
            <a:fld id="{81D60167-4931-47E6-BA6A-407CBD079E47}" type="slidenum">
              <a:rPr lang="fr-FR" smtClean="0"/>
              <a:pPr marL="34583">
                <a:spcBef>
                  <a:spcPts val="23"/>
                </a:spcBef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15048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297314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FAF9F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5828" y="1530660"/>
            <a:ext cx="3628773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889100" y="1579126"/>
            <a:ext cx="382479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585858"/>
                </a:solidFill>
                <a:latin typeface="Arial MT"/>
                <a:cs typeface="Arial MT"/>
              </a:defRPr>
            </a:lvl1pPr>
          </a:lstStyle>
          <a:p>
            <a:pPr marL="11528">
              <a:lnSpc>
                <a:spcPts val="1293"/>
              </a:lnSpc>
            </a:pPr>
            <a:endParaRPr lang="fr-FR" spc="-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C3E20-E22B-4C2C-B81C-EA0CDE69CE80}" type="datetime1">
              <a:rPr lang="en-US" smtClean="0"/>
              <a:t>12/24/2021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909090"/>
                </a:solidFill>
                <a:latin typeface="Arial MT"/>
                <a:cs typeface="Arial MT"/>
              </a:defRPr>
            </a:lvl1pPr>
          </a:lstStyle>
          <a:p>
            <a:pPr marL="34583">
              <a:spcBef>
                <a:spcPts val="23"/>
              </a:spcBef>
            </a:pPr>
            <a:fld id="{81D60167-4931-47E6-BA6A-407CBD079E47}" type="slidenum">
              <a:rPr lang="fr-FR" smtClean="0"/>
              <a:pPr marL="34583">
                <a:spcBef>
                  <a:spcPts val="23"/>
                </a:spcBef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3887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F35DC-EF5A-45AD-9406-AFBCEE185CC1}" type="datetimeFigureOut">
              <a:rPr lang="fr-FR" smtClean="0"/>
              <a:t>24/12/2021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791C2-A68C-47BA-BB2A-75588DD882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2293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F35DC-EF5A-45AD-9406-AFBCEE185CC1}" type="datetimeFigureOut">
              <a:rPr lang="fr-FR" smtClean="0"/>
              <a:t>24/12/2021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791C2-A68C-47BA-BB2A-75588DD882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8937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F35DC-EF5A-45AD-9406-AFBCEE185CC1}" type="datetimeFigureOut">
              <a:rPr lang="fr-FR" smtClean="0"/>
              <a:t>24/12/2021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791C2-A68C-47BA-BB2A-75588DD882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6763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F35DC-EF5A-45AD-9406-AFBCEE185CC1}" type="datetimeFigureOut">
              <a:rPr lang="fr-FR" smtClean="0"/>
              <a:t>24/12/2021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791C2-A68C-47BA-BB2A-75588DD882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8391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F35DC-EF5A-45AD-9406-AFBCEE185CC1}" type="datetimeFigureOut">
              <a:rPr lang="fr-FR" smtClean="0"/>
              <a:t>24/12/2021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791C2-A68C-47BA-BB2A-75588DD882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6146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F35DC-EF5A-45AD-9406-AFBCEE185CC1}" type="datetimeFigureOut">
              <a:rPr lang="fr-FR" smtClean="0"/>
              <a:t>24/12/2021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791C2-A68C-47BA-BB2A-75588DD882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9778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F35DC-EF5A-45AD-9406-AFBCEE185CC1}" type="datetimeFigureOut">
              <a:rPr lang="fr-FR" smtClean="0"/>
              <a:t>24/12/2021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791C2-A68C-47BA-BB2A-75588DD882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4652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F35DC-EF5A-45AD-9406-AFBCEE185CC1}" type="datetimeFigureOut">
              <a:rPr lang="fr-FR" smtClean="0"/>
              <a:t>24/12/2021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791C2-A68C-47BA-BB2A-75588DD882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6917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F35DC-EF5A-45AD-9406-AFBCEE185CC1}" type="datetimeFigureOut">
              <a:rPr lang="fr-FR" smtClean="0"/>
              <a:t>24/12/2021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791C2-A68C-47BA-BB2A-75588DD882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2367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jp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hyperlink" Target="http://subtlepatterns.com/" TargetMode="Externa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1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1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1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4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css/#buttons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hyperlink" Target="http://tympanus.net/Development/CreativeButtons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colours.neilorangepeel.com/" TargetMode="Externa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hyperlink" Target="http://pxtoem.com/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sfontstack.com/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ntsquirrel.com/" TargetMode="External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0071100" h="7556500">
                <a:moveTo>
                  <a:pt x="10071100" y="0"/>
                </a:moveTo>
                <a:lnTo>
                  <a:pt x="0" y="0"/>
                </a:lnTo>
                <a:lnTo>
                  <a:pt x="0" y="7556500"/>
                </a:lnTo>
                <a:lnTo>
                  <a:pt x="10071100" y="7556500"/>
                </a:lnTo>
                <a:lnTo>
                  <a:pt x="10071100" y="0"/>
                </a:lnTo>
                <a:close/>
              </a:path>
            </a:pathLst>
          </a:custGeom>
          <a:solidFill>
            <a:srgbClr val="192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55380" y="3802962"/>
            <a:ext cx="6578951" cy="10373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5380" y="3874431"/>
            <a:ext cx="6578951" cy="10373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3779" y="6569849"/>
            <a:ext cx="176999" cy="11936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700" dirty="0">
                <a:solidFill>
                  <a:srgbClr val="909090"/>
                </a:solidFill>
                <a:latin typeface="Arial MT"/>
                <a:cs typeface="Arial MT"/>
              </a:rPr>
              <a:t>175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7200" y="237589"/>
            <a:ext cx="8229600" cy="1217099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89340">
              <a:lnSpc>
                <a:spcPts val="4666"/>
              </a:lnSpc>
              <a:spcBef>
                <a:spcPts val="91"/>
              </a:spcBef>
            </a:pPr>
            <a:r>
              <a:rPr spc="-5" dirty="0"/>
              <a:t>CSS</a:t>
            </a:r>
            <a:r>
              <a:rPr spc="-27" dirty="0"/>
              <a:t> </a:t>
            </a:r>
            <a:r>
              <a:rPr dirty="0"/>
              <a:t>:</a:t>
            </a:r>
            <a:r>
              <a:rPr spc="-18" dirty="0"/>
              <a:t> </a:t>
            </a:r>
            <a:r>
              <a:rPr dirty="0"/>
              <a:t>Introduction</a:t>
            </a:r>
            <a:r>
              <a:rPr spc="-18" dirty="0"/>
              <a:t> </a:t>
            </a:r>
            <a:r>
              <a:rPr spc="-5" dirty="0"/>
              <a:t>et</a:t>
            </a:r>
            <a:r>
              <a:rPr spc="-27" dirty="0"/>
              <a:t> </a:t>
            </a:r>
            <a:r>
              <a:rPr dirty="0"/>
              <a:t>notions</a:t>
            </a:r>
          </a:p>
          <a:p>
            <a:pPr marL="221910">
              <a:lnSpc>
                <a:spcPts val="4666"/>
              </a:lnSpc>
            </a:pPr>
            <a:r>
              <a:rPr dirty="0"/>
              <a:t>de</a:t>
            </a:r>
            <a:r>
              <a:rPr spc="-45" dirty="0"/>
              <a:t> </a:t>
            </a:r>
            <a:r>
              <a:rPr spc="-5" dirty="0"/>
              <a:t>base</a:t>
            </a:r>
          </a:p>
        </p:txBody>
      </p:sp>
    </p:spTree>
    <p:extLst>
      <p:ext uri="{BB962C8B-B14F-4D97-AF65-F5344CB8AC3E}">
        <p14:creationId xmlns:p14="http://schemas.microsoft.com/office/powerpoint/2010/main" val="2429132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4298" y="1258644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4101" y="1164131"/>
            <a:ext cx="3546327" cy="172493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Attribut</a:t>
            </a:r>
            <a:r>
              <a:rPr sz="2200" spc="-23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0084D1"/>
                </a:solidFill>
                <a:latin typeface="Arial MT"/>
                <a:cs typeface="Arial MT"/>
              </a:rPr>
              <a:t>style</a:t>
            </a:r>
            <a:r>
              <a:rPr sz="2200" spc="-23" dirty="0">
                <a:solidFill>
                  <a:srgbClr val="0084D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0084D1"/>
                </a:solidFill>
                <a:latin typeface="Arial MT"/>
                <a:cs typeface="Arial MT"/>
              </a:rPr>
              <a:t>=</a:t>
            </a:r>
            <a:r>
              <a:rPr sz="2200" spc="-23" dirty="0">
                <a:solidFill>
                  <a:srgbClr val="0084D1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0084D1"/>
                </a:solidFill>
                <a:latin typeface="Arial MT"/>
                <a:cs typeface="Arial MT"/>
              </a:rPr>
              <a:t>…;</a:t>
            </a:r>
            <a:endParaRPr sz="2200">
              <a:latin typeface="Arial MT"/>
              <a:cs typeface="Arial MT"/>
            </a:endParaRPr>
          </a:p>
          <a:p>
            <a:pPr marL="11528">
              <a:spcBef>
                <a:spcPts val="1743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«</a:t>
            </a:r>
            <a:r>
              <a:rPr sz="22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Je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veux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des</a:t>
            </a:r>
            <a:r>
              <a:rPr sz="22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titres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roses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»</a:t>
            </a:r>
            <a:r>
              <a:rPr sz="22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endParaRPr sz="2200">
              <a:latin typeface="Arial MT"/>
              <a:cs typeface="Arial MT"/>
            </a:endParaRPr>
          </a:p>
          <a:p>
            <a:pPr marL="11528">
              <a:spcBef>
                <a:spcPts val="1107"/>
              </a:spcBef>
            </a:pPr>
            <a:r>
              <a:rPr sz="2200" b="1" dirty="0">
                <a:solidFill>
                  <a:srgbClr val="E46C0A"/>
                </a:solidFill>
                <a:latin typeface="Arial"/>
                <a:cs typeface="Arial"/>
              </a:rPr>
              <a:t>&lt;h1</a:t>
            </a:r>
            <a:r>
              <a:rPr sz="2200" b="1" spc="-27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E46C0A"/>
                </a:solidFill>
                <a:latin typeface="Arial"/>
                <a:cs typeface="Arial"/>
              </a:rPr>
              <a:t>style="</a:t>
            </a:r>
            <a:r>
              <a:rPr sz="2200" b="1" spc="-5" dirty="0">
                <a:solidFill>
                  <a:srgbClr val="00B050"/>
                </a:solidFill>
                <a:latin typeface="Arial"/>
                <a:cs typeface="Arial"/>
              </a:rPr>
              <a:t>color:pink;</a:t>
            </a:r>
            <a:r>
              <a:rPr sz="2200" b="1" spc="-5" dirty="0">
                <a:solidFill>
                  <a:srgbClr val="E46C0A"/>
                </a:solidFill>
                <a:latin typeface="Arial"/>
                <a:cs typeface="Arial"/>
              </a:rPr>
              <a:t>"</a:t>
            </a:r>
            <a:r>
              <a:rPr sz="2200" b="1" spc="-27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E46C0A"/>
                </a:solidFill>
                <a:latin typeface="Arial"/>
                <a:cs typeface="Arial"/>
              </a:rPr>
              <a:t>&gt;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4298" y="1811894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4298" y="3310282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4101" y="3063623"/>
            <a:ext cx="4714983" cy="2455386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 marR="4611">
              <a:lnSpc>
                <a:spcPct val="145800"/>
              </a:lnSpc>
              <a:spcBef>
                <a:spcPts val="91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des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sous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titres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avec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une</a:t>
            </a:r>
            <a:r>
              <a:rPr sz="22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couleur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fond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violette</a:t>
            </a:r>
            <a:endParaRPr sz="2200">
              <a:latin typeface="Arial MT"/>
              <a:cs typeface="Arial MT"/>
            </a:endParaRPr>
          </a:p>
          <a:p>
            <a:pPr marL="11528" marR="1534925">
              <a:lnSpc>
                <a:spcPct val="142300"/>
              </a:lnSpc>
              <a:spcBef>
                <a:spcPts val="91"/>
              </a:spcBef>
            </a:pPr>
            <a:r>
              <a:rPr sz="2200" b="1" dirty="0">
                <a:solidFill>
                  <a:srgbClr val="E46C0A"/>
                </a:solidFill>
                <a:latin typeface="Arial"/>
                <a:cs typeface="Arial"/>
              </a:rPr>
              <a:t>&lt;h2</a:t>
            </a:r>
            <a:r>
              <a:rPr sz="2200" b="1" spc="-82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E46C0A"/>
                </a:solidFill>
                <a:latin typeface="Arial"/>
                <a:cs typeface="Arial"/>
              </a:rPr>
              <a:t>style="</a:t>
            </a:r>
            <a:r>
              <a:rPr sz="2200" b="1" spc="-5" dirty="0">
                <a:solidFill>
                  <a:srgbClr val="00B050"/>
                </a:solidFill>
                <a:latin typeface="Arial"/>
                <a:cs typeface="Arial"/>
              </a:rPr>
              <a:t>background- </a:t>
            </a:r>
            <a:r>
              <a:rPr sz="2200" b="1" spc="-590" dirty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B050"/>
                </a:solidFill>
                <a:latin typeface="Arial"/>
                <a:cs typeface="Arial"/>
              </a:rPr>
              <a:t>color:purple</a:t>
            </a:r>
            <a:r>
              <a:rPr sz="2200" b="1" spc="-5" dirty="0">
                <a:solidFill>
                  <a:srgbClr val="E46C0A"/>
                </a:solidFill>
                <a:latin typeface="Arial"/>
                <a:cs typeface="Arial"/>
              </a:rPr>
              <a:t>"&gt;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95239" y="322729"/>
            <a:ext cx="6407142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dirty="0">
                <a:solidFill>
                  <a:srgbClr val="585858"/>
                </a:solidFill>
              </a:rPr>
              <a:t>Le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CSS</a:t>
            </a:r>
            <a:r>
              <a:rPr sz="2700" spc="-18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“en</a:t>
            </a:r>
            <a:r>
              <a:rPr sz="2700" spc="-9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ligne”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dans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la</a:t>
            </a:r>
            <a:r>
              <a:rPr sz="2700" spc="-9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balise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HTML</a:t>
            </a:r>
            <a:endParaRPr sz="2700"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9325" y="1279392"/>
            <a:ext cx="3216467" cy="229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406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072984" cy="6858000"/>
          </a:xfrm>
          <a:custGeom>
            <a:avLst/>
            <a:gdLst/>
            <a:ahLst/>
            <a:cxnLst/>
            <a:rect l="l" t="t" r="r" b="b"/>
            <a:pathLst>
              <a:path w="3384550" h="7556500">
                <a:moveTo>
                  <a:pt x="0" y="0"/>
                </a:moveTo>
                <a:lnTo>
                  <a:pt x="3384130" y="0"/>
                </a:lnTo>
                <a:lnTo>
                  <a:pt x="3384130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7557" y="380360"/>
            <a:ext cx="2253713" cy="35500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spc="-5" dirty="0"/>
              <a:t>Retirer</a:t>
            </a:r>
            <a:r>
              <a:rPr sz="2200" spc="-45" dirty="0"/>
              <a:t> </a:t>
            </a:r>
            <a:r>
              <a:rPr sz="2200" dirty="0"/>
              <a:t>les</a:t>
            </a:r>
            <a:r>
              <a:rPr sz="2200" spc="-41" dirty="0"/>
              <a:t> </a:t>
            </a:r>
            <a:r>
              <a:rPr sz="2200" dirty="0"/>
              <a:t>puces</a:t>
            </a:r>
            <a:endParaRPr sz="2200"/>
          </a:p>
        </p:txBody>
      </p:sp>
      <p:sp>
        <p:nvSpPr>
          <p:cNvPr id="4" name="object 4"/>
          <p:cNvSpPr txBox="1"/>
          <p:nvPr/>
        </p:nvSpPr>
        <p:spPr>
          <a:xfrm>
            <a:off x="207557" y="3008299"/>
            <a:ext cx="2169538" cy="1090364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ul</a:t>
            </a:r>
            <a:r>
              <a:rPr sz="1600" spc="-4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600">
              <a:latin typeface="Arial MT"/>
              <a:cs typeface="Arial MT"/>
            </a:endParaRPr>
          </a:p>
          <a:p>
            <a:pPr marL="126806">
              <a:spcBef>
                <a:spcPts val="1307"/>
              </a:spcBef>
            </a:pPr>
            <a:r>
              <a:rPr sz="1600" b="1" dirty="0">
                <a:solidFill>
                  <a:srgbClr val="FFAF00"/>
                </a:solidFill>
                <a:latin typeface="Arial"/>
                <a:cs typeface="Arial"/>
              </a:rPr>
              <a:t>list-style-type:</a:t>
            </a:r>
            <a:r>
              <a:rPr sz="1600" b="1" spc="-77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FFAF00"/>
                </a:solidFill>
                <a:latin typeface="Arial"/>
                <a:cs typeface="Arial"/>
              </a:rPr>
              <a:t>none;</a:t>
            </a:r>
            <a:endParaRPr sz="1600">
              <a:latin typeface="Arial"/>
              <a:cs typeface="Arial"/>
            </a:endParaRPr>
          </a:p>
          <a:p>
            <a:pPr marL="69167">
              <a:spcBef>
                <a:spcPts val="1216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36940" y="2249593"/>
            <a:ext cx="1339556" cy="103137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58604" y="2180827"/>
            <a:ext cx="1533832" cy="105819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3779" y="6578584"/>
            <a:ext cx="176999" cy="110632"/>
          </a:xfrm>
          <a:prstGeom prst="rect">
            <a:avLst/>
          </a:prstGeom>
        </p:spPr>
        <p:txBody>
          <a:bodyPr vert="horz" wrap="square" lIns="0" tIns="2882" rIns="0" bIns="0" rtlCol="0">
            <a:spAutoFit/>
          </a:bodyPr>
          <a:lstStyle/>
          <a:p>
            <a:pPr marL="11528">
              <a:spcBef>
                <a:spcPts val="23"/>
              </a:spcBef>
            </a:pPr>
            <a:r>
              <a:rPr sz="700" dirty="0">
                <a:solidFill>
                  <a:srgbClr val="909090"/>
                </a:solidFill>
                <a:latin typeface="Arial MT"/>
                <a:cs typeface="Arial MT"/>
              </a:rPr>
              <a:t>279</a:t>
            </a:r>
            <a:endParaRPr sz="7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06042830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4000" cy="3692370"/>
          </a:xfrm>
          <a:custGeom>
            <a:avLst/>
            <a:gdLst/>
            <a:ahLst/>
            <a:cxnLst/>
            <a:rect l="l" t="t" r="r" b="b"/>
            <a:pathLst>
              <a:path w="10071100" h="4068445">
                <a:moveTo>
                  <a:pt x="0" y="0"/>
                </a:moveTo>
                <a:lnTo>
                  <a:pt x="10071100" y="0"/>
                </a:lnTo>
                <a:lnTo>
                  <a:pt x="10071100" y="4067873"/>
                </a:lnTo>
                <a:lnTo>
                  <a:pt x="0" y="40678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90674" y="184417"/>
            <a:ext cx="4175914" cy="35500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spc="-5" dirty="0"/>
              <a:t>Utiliser</a:t>
            </a:r>
            <a:r>
              <a:rPr sz="2200" spc="-27" dirty="0"/>
              <a:t> </a:t>
            </a:r>
            <a:r>
              <a:rPr sz="2200" dirty="0"/>
              <a:t>une</a:t>
            </a:r>
            <a:r>
              <a:rPr sz="2200" spc="-18" dirty="0"/>
              <a:t> </a:t>
            </a:r>
            <a:r>
              <a:rPr sz="2200" dirty="0"/>
              <a:t>image</a:t>
            </a:r>
            <a:r>
              <a:rPr sz="2200" spc="-18" dirty="0"/>
              <a:t> </a:t>
            </a:r>
            <a:r>
              <a:rPr sz="2200" spc="-5" dirty="0"/>
              <a:t>comme</a:t>
            </a:r>
            <a:r>
              <a:rPr sz="2200" spc="-23" dirty="0"/>
              <a:t> </a:t>
            </a:r>
            <a:r>
              <a:rPr sz="2200" dirty="0"/>
              <a:t>puce</a:t>
            </a:r>
            <a:endParaRPr sz="2200"/>
          </a:p>
        </p:txBody>
      </p:sp>
      <p:sp>
        <p:nvSpPr>
          <p:cNvPr id="4" name="object 4"/>
          <p:cNvSpPr txBox="1"/>
          <p:nvPr/>
        </p:nvSpPr>
        <p:spPr>
          <a:xfrm>
            <a:off x="426735" y="853019"/>
            <a:ext cx="4963474" cy="1801874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spc="-5" dirty="0">
                <a:solidFill>
                  <a:srgbClr val="FAF9F9"/>
                </a:solidFill>
                <a:latin typeface="Arial MT"/>
                <a:cs typeface="Arial MT"/>
              </a:rPr>
              <a:t>ul</a:t>
            </a:r>
            <a:r>
              <a:rPr sz="2200" spc="-4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2200">
              <a:latin typeface="Arial MT"/>
              <a:cs typeface="Arial MT"/>
            </a:endParaRPr>
          </a:p>
          <a:p>
            <a:pPr marL="164847">
              <a:spcBef>
                <a:spcPts val="1652"/>
              </a:spcBef>
            </a:pPr>
            <a:r>
              <a:rPr sz="2200" b="1" dirty="0">
                <a:solidFill>
                  <a:srgbClr val="FFAF00"/>
                </a:solidFill>
                <a:latin typeface="Arial"/>
                <a:cs typeface="Arial"/>
              </a:rPr>
              <a:t>list-style-image:</a:t>
            </a:r>
            <a:r>
              <a:rPr sz="2200" b="1" spc="-77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FFAF00"/>
                </a:solidFill>
                <a:latin typeface="Arial"/>
                <a:cs typeface="Arial"/>
              </a:rPr>
              <a:t>url("img/liste.png");</a:t>
            </a:r>
            <a:endParaRPr sz="2200">
              <a:latin typeface="Arial"/>
              <a:cs typeface="Arial"/>
            </a:endParaRPr>
          </a:p>
          <a:p>
            <a:pPr marL="11528">
              <a:spcBef>
                <a:spcPts val="1743"/>
              </a:spcBef>
            </a:pPr>
            <a:r>
              <a:rPr sz="22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22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1239" y="4604492"/>
            <a:ext cx="1342388" cy="88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9996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3315" y="322729"/>
            <a:ext cx="5213694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spc="-5" dirty="0">
                <a:solidFill>
                  <a:srgbClr val="585858"/>
                </a:solidFill>
              </a:rPr>
              <a:t>Utiliser</a:t>
            </a:r>
            <a:r>
              <a:rPr sz="2700" spc="-27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une</a:t>
            </a:r>
            <a:r>
              <a:rPr sz="2700" spc="-18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image</a:t>
            </a:r>
            <a:r>
              <a:rPr sz="2700" spc="-18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comme</a:t>
            </a:r>
            <a:r>
              <a:rPr sz="2700" spc="-27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puce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449705" y="1323282"/>
            <a:ext cx="7391880" cy="1516924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322778" marR="4611" indent="-311250">
              <a:lnSpc>
                <a:spcPct val="142300"/>
              </a:lnSpc>
              <a:spcBef>
                <a:spcPts val="91"/>
              </a:spcBef>
              <a:buClr>
                <a:srgbClr val="000000"/>
              </a:buClr>
              <a:buChar char="•"/>
              <a:tabLst>
                <a:tab pos="322202" algn="l"/>
                <a:tab pos="322778" algn="l"/>
              </a:tabLst>
            </a:pPr>
            <a:r>
              <a:rPr sz="2200" spc="-5" dirty="0">
                <a:solidFill>
                  <a:srgbClr val="558ED5"/>
                </a:solidFill>
                <a:latin typeface="Arial MT"/>
                <a:cs typeface="Arial MT"/>
              </a:rPr>
              <a:t>list-style-image </a:t>
            </a:r>
            <a:r>
              <a:rPr sz="2200" dirty="0">
                <a:solidFill>
                  <a:srgbClr val="4C4C4C"/>
                </a:solidFill>
                <a:latin typeface="Arial MT"/>
                <a:cs typeface="Arial MT"/>
              </a:rPr>
              <a:t>: </a:t>
            </a:r>
            <a:r>
              <a:rPr sz="2200" spc="-5" dirty="0">
                <a:solidFill>
                  <a:srgbClr val="4C4C4C"/>
                </a:solidFill>
                <a:latin typeface="Arial MT"/>
                <a:cs typeface="Arial MT"/>
              </a:rPr>
              <a:t>pour utiliser une image personnalisée en </a:t>
            </a:r>
            <a:r>
              <a:rPr sz="2200" spc="-59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4C4C4C"/>
                </a:solidFill>
                <a:latin typeface="Arial MT"/>
                <a:cs typeface="Arial MT"/>
              </a:rPr>
              <a:t>guise</a:t>
            </a:r>
            <a:r>
              <a:rPr sz="2200" spc="-9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4C4C4C"/>
                </a:solidFill>
                <a:latin typeface="Arial MT"/>
                <a:cs typeface="Arial MT"/>
              </a:rPr>
              <a:t>de puce</a:t>
            </a:r>
            <a:endParaRPr sz="2200">
              <a:latin typeface="Arial MT"/>
              <a:cs typeface="Arial MT"/>
            </a:endParaRPr>
          </a:p>
          <a:p>
            <a:pPr marL="322778" indent="-311250">
              <a:spcBef>
                <a:spcPts val="1561"/>
              </a:spcBef>
              <a:buClr>
                <a:srgbClr val="000000"/>
              </a:buClr>
              <a:buChar char="•"/>
              <a:tabLst>
                <a:tab pos="322202" algn="l"/>
                <a:tab pos="322778" algn="l"/>
              </a:tabLst>
            </a:pPr>
            <a:r>
              <a:rPr sz="2200" spc="-32" dirty="0">
                <a:solidFill>
                  <a:srgbClr val="4C4C4C"/>
                </a:solidFill>
                <a:latin typeface="Arial MT"/>
                <a:cs typeface="Arial MT"/>
              </a:rPr>
              <a:t>Valeur</a:t>
            </a:r>
            <a:r>
              <a:rPr sz="2200" spc="-18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4C4C4C"/>
                </a:solidFill>
                <a:latin typeface="Arial MT"/>
                <a:cs typeface="Arial MT"/>
              </a:rPr>
              <a:t>:</a:t>
            </a:r>
            <a:r>
              <a:rPr sz="2200" spc="-9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4C4C4C"/>
                </a:solidFill>
                <a:latin typeface="Arial MT"/>
                <a:cs typeface="Arial MT"/>
              </a:rPr>
              <a:t>le</a:t>
            </a:r>
            <a:r>
              <a:rPr sz="2200" spc="-14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4C4C4C"/>
                </a:solidFill>
                <a:latin typeface="Arial MT"/>
                <a:cs typeface="Arial MT"/>
              </a:rPr>
              <a:t>chemin</a:t>
            </a:r>
            <a:r>
              <a:rPr sz="2200" spc="-9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4C4C4C"/>
                </a:solidFill>
                <a:latin typeface="Arial MT"/>
                <a:cs typeface="Arial MT"/>
              </a:rPr>
              <a:t>d’une</a:t>
            </a:r>
            <a:r>
              <a:rPr sz="2200" spc="-14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4C4C4C"/>
                </a:solidFill>
                <a:latin typeface="Arial MT"/>
                <a:cs typeface="Arial MT"/>
              </a:rPr>
              <a:t>image</a:t>
            </a:r>
            <a:r>
              <a:rPr sz="2200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58ED5"/>
                </a:solidFill>
                <a:latin typeface="Arial MT"/>
                <a:cs typeface="Arial MT"/>
              </a:rPr>
              <a:t>url("cheminimage");</a:t>
            </a:r>
            <a:endParaRPr sz="22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31935651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0071100" h="7556500">
                <a:moveTo>
                  <a:pt x="10071100" y="0"/>
                </a:moveTo>
                <a:lnTo>
                  <a:pt x="0" y="0"/>
                </a:lnTo>
                <a:lnTo>
                  <a:pt x="0" y="7556500"/>
                </a:lnTo>
                <a:lnTo>
                  <a:pt x="10071100" y="7556500"/>
                </a:lnTo>
                <a:lnTo>
                  <a:pt x="10071100" y="0"/>
                </a:lnTo>
                <a:close/>
              </a:path>
            </a:pathLst>
          </a:custGeom>
          <a:solidFill>
            <a:srgbClr val="192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55380" y="3802962"/>
            <a:ext cx="6578951" cy="10373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5380" y="3874431"/>
            <a:ext cx="6578951" cy="10373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41362" y="2259106"/>
            <a:ext cx="6337380" cy="631628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pc="-5" dirty="0"/>
              <a:t>Bordures</a:t>
            </a:r>
            <a:r>
              <a:rPr spc="-32" dirty="0"/>
              <a:t> </a:t>
            </a:r>
            <a:r>
              <a:rPr spc="-5" dirty="0"/>
              <a:t>et</a:t>
            </a:r>
            <a:r>
              <a:rPr spc="-27" dirty="0"/>
              <a:t> </a:t>
            </a:r>
            <a:r>
              <a:rPr spc="-5" dirty="0"/>
              <a:t>arrières</a:t>
            </a:r>
            <a:r>
              <a:rPr spc="-32" dirty="0"/>
              <a:t> </a:t>
            </a:r>
            <a:r>
              <a:rPr dirty="0"/>
              <a:t>plans</a:t>
            </a:r>
          </a:p>
        </p:txBody>
      </p:sp>
    </p:spTree>
    <p:extLst>
      <p:ext uri="{BB962C8B-B14F-4D97-AF65-F5344CB8AC3E}">
        <p14:creationId xmlns:p14="http://schemas.microsoft.com/office/powerpoint/2010/main" val="387843782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335" y="1443060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607" y="1348548"/>
            <a:ext cx="7687648" cy="1842911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propriété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border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permet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d'ajouter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une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bordure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un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élément</a:t>
            </a:r>
            <a:endParaRPr sz="2200">
              <a:latin typeface="Arial MT"/>
              <a:cs typeface="Arial MT"/>
            </a:endParaRPr>
          </a:p>
          <a:p>
            <a:pPr marL="11528" marR="425375">
              <a:lnSpc>
                <a:spcPts val="4357"/>
              </a:lnSpc>
              <a:spcBef>
                <a:spcPts val="163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Elle a 3 « sous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propriétés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»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possibles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 style, color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et width.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On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regroupe souvent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comme ceci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1335" y="1984785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1335" y="2538035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9607" y="3400092"/>
            <a:ext cx="3344536" cy="688749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b="1" dirty="0">
                <a:solidFill>
                  <a:srgbClr val="418DD3"/>
                </a:solidFill>
                <a:latin typeface="Arial"/>
                <a:cs typeface="Arial"/>
              </a:rPr>
              <a:t>border:</a:t>
            </a:r>
            <a:r>
              <a:rPr sz="2200" b="1" spc="-27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18DD3"/>
                </a:solidFill>
                <a:latin typeface="Arial"/>
                <a:cs typeface="Arial"/>
              </a:rPr>
              <a:t>width</a:t>
            </a:r>
            <a:r>
              <a:rPr sz="2200" b="1" spc="-27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418DD3"/>
                </a:solidFill>
                <a:latin typeface="Arial"/>
                <a:cs typeface="Arial"/>
              </a:rPr>
              <a:t>style</a:t>
            </a:r>
            <a:r>
              <a:rPr sz="2200" b="1" spc="-32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418DD3"/>
                </a:solidFill>
                <a:latin typeface="Arial"/>
                <a:cs typeface="Arial"/>
              </a:rPr>
              <a:t>color;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482331" y="322729"/>
            <a:ext cx="2214508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dirty="0">
                <a:solidFill>
                  <a:srgbClr val="585858"/>
                </a:solidFill>
              </a:rPr>
              <a:t>Les</a:t>
            </a:r>
            <a:r>
              <a:rPr sz="2700" spc="-82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bordures</a:t>
            </a:r>
            <a:endParaRPr sz="2700"/>
          </a:p>
        </p:txBody>
      </p:sp>
    </p:spTree>
    <p:extLst>
      <p:ext uri="{BB962C8B-B14F-4D97-AF65-F5344CB8AC3E}">
        <p14:creationId xmlns:p14="http://schemas.microsoft.com/office/powerpoint/2010/main" val="334731809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4000" cy="3692370"/>
          </a:xfrm>
          <a:custGeom>
            <a:avLst/>
            <a:gdLst/>
            <a:ahLst/>
            <a:cxnLst/>
            <a:rect l="l" t="t" r="r" b="b"/>
            <a:pathLst>
              <a:path w="10071100" h="4068445">
                <a:moveTo>
                  <a:pt x="0" y="0"/>
                </a:moveTo>
                <a:lnTo>
                  <a:pt x="10071100" y="0"/>
                </a:lnTo>
                <a:lnTo>
                  <a:pt x="10071100" y="4067873"/>
                </a:lnTo>
                <a:lnTo>
                  <a:pt x="0" y="40678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89887" y="184417"/>
            <a:ext cx="1776334" cy="35500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dirty="0"/>
              <a:t>Les</a:t>
            </a:r>
            <a:r>
              <a:rPr sz="2200" spc="-77" dirty="0"/>
              <a:t> </a:t>
            </a:r>
            <a:r>
              <a:rPr sz="2200" spc="-5" dirty="0"/>
              <a:t>bordures</a:t>
            </a:r>
            <a:endParaRPr sz="2200"/>
          </a:p>
        </p:txBody>
      </p:sp>
      <p:sp>
        <p:nvSpPr>
          <p:cNvPr id="4" name="object 4"/>
          <p:cNvSpPr txBox="1"/>
          <p:nvPr/>
        </p:nvSpPr>
        <p:spPr>
          <a:xfrm>
            <a:off x="426550" y="853019"/>
            <a:ext cx="3745235" cy="1801874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spc="-5" dirty="0">
                <a:solidFill>
                  <a:srgbClr val="FAF9F9"/>
                </a:solidFill>
                <a:latin typeface="Arial MT"/>
                <a:cs typeface="Arial MT"/>
              </a:rPr>
              <a:t>h2</a:t>
            </a:r>
            <a:r>
              <a:rPr sz="2200" spc="-4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2200">
              <a:latin typeface="Arial MT"/>
              <a:cs typeface="Arial MT"/>
            </a:endParaRPr>
          </a:p>
          <a:p>
            <a:pPr marL="164847">
              <a:spcBef>
                <a:spcPts val="1652"/>
              </a:spcBef>
            </a:pPr>
            <a:r>
              <a:rPr sz="2200" b="1" dirty="0">
                <a:solidFill>
                  <a:srgbClr val="FFAF00"/>
                </a:solidFill>
                <a:latin typeface="Arial"/>
                <a:cs typeface="Arial"/>
              </a:rPr>
              <a:t>border:</a:t>
            </a:r>
            <a:r>
              <a:rPr sz="2200" b="1" spc="-18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AF00"/>
                </a:solidFill>
                <a:latin typeface="Arial"/>
                <a:cs typeface="Arial"/>
              </a:rPr>
              <a:t>2px</a:t>
            </a:r>
            <a:r>
              <a:rPr sz="2200" b="1" spc="-23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AF00"/>
                </a:solidFill>
                <a:latin typeface="Arial"/>
                <a:cs typeface="Arial"/>
              </a:rPr>
              <a:t>solid</a:t>
            </a:r>
            <a:r>
              <a:rPr sz="2200" b="1" spc="-23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AF00"/>
                </a:solidFill>
                <a:latin typeface="Arial"/>
                <a:cs typeface="Arial"/>
              </a:rPr>
              <a:t>#009860</a:t>
            </a:r>
            <a:r>
              <a:rPr sz="2200" b="1" spc="-23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FFAF00"/>
                </a:solidFill>
                <a:latin typeface="Arial"/>
                <a:cs typeface="Arial"/>
              </a:rPr>
              <a:t>;</a:t>
            </a:r>
            <a:endParaRPr sz="2200">
              <a:latin typeface="Arial"/>
              <a:cs typeface="Arial"/>
            </a:endParaRPr>
          </a:p>
          <a:p>
            <a:pPr marL="88188">
              <a:spcBef>
                <a:spcPts val="1743"/>
              </a:spcBef>
            </a:pPr>
            <a:r>
              <a:rPr sz="22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22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8100" y="4882695"/>
            <a:ext cx="4456800" cy="27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78373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335" y="1443060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606" y="1348548"/>
            <a:ext cx="7451265" cy="275752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On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peut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décomposer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les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4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bordures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manière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suivante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endParaRPr sz="2200">
              <a:latin typeface="Arial MT"/>
              <a:cs typeface="Arial MT"/>
            </a:endParaRPr>
          </a:p>
          <a:p>
            <a:pPr marL="115278" marR="5269929">
              <a:lnSpc>
                <a:spcPct val="166700"/>
              </a:lnSpc>
              <a:spcBef>
                <a:spcPts val="54"/>
              </a:spcBef>
            </a:pPr>
            <a:r>
              <a:rPr sz="2000" spc="-5" dirty="0">
                <a:solidFill>
                  <a:srgbClr val="418DD3"/>
                </a:solidFill>
                <a:latin typeface="Arial MT"/>
                <a:cs typeface="Arial MT"/>
              </a:rPr>
              <a:t>border-top: </a:t>
            </a:r>
            <a:r>
              <a:rPr sz="2000" dirty="0">
                <a:solidFill>
                  <a:srgbClr val="418DD3"/>
                </a:solidFill>
                <a:latin typeface="Arial MT"/>
                <a:cs typeface="Arial MT"/>
              </a:rPr>
              <a:t>…; </a:t>
            </a:r>
            <a:r>
              <a:rPr sz="2000" spc="5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418DD3"/>
                </a:solidFill>
                <a:latin typeface="Arial MT"/>
                <a:cs typeface="Arial MT"/>
              </a:rPr>
              <a:t>border-left: </a:t>
            </a:r>
            <a:r>
              <a:rPr sz="2000" dirty="0">
                <a:solidFill>
                  <a:srgbClr val="418DD3"/>
                </a:solidFill>
                <a:latin typeface="Arial MT"/>
                <a:cs typeface="Arial MT"/>
              </a:rPr>
              <a:t>…; </a:t>
            </a:r>
            <a:r>
              <a:rPr sz="2000" spc="5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418DD3"/>
                </a:solidFill>
                <a:latin typeface="Arial MT"/>
                <a:cs typeface="Arial MT"/>
              </a:rPr>
              <a:t>border-right: </a:t>
            </a:r>
            <a:r>
              <a:rPr sz="2000" dirty="0">
                <a:solidFill>
                  <a:srgbClr val="418DD3"/>
                </a:solidFill>
                <a:latin typeface="Arial MT"/>
                <a:cs typeface="Arial MT"/>
              </a:rPr>
              <a:t>…; </a:t>
            </a:r>
            <a:r>
              <a:rPr sz="2000" spc="5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418DD3"/>
                </a:solidFill>
                <a:latin typeface="Arial MT"/>
                <a:cs typeface="Arial MT"/>
              </a:rPr>
              <a:t>border-bottom:</a:t>
            </a:r>
            <a:r>
              <a:rPr sz="2000" spc="-82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18DD3"/>
                </a:solidFill>
                <a:latin typeface="Arial MT"/>
                <a:cs typeface="Arial MT"/>
              </a:rPr>
              <a:t>…;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1335" y="4013371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607" y="3766713"/>
            <a:ext cx="8158108" cy="99124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 marR="4611">
              <a:lnSpc>
                <a:spcPct val="145800"/>
              </a:lnSpc>
              <a:spcBef>
                <a:spcPts val="91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Si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on ne précise pas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à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quelle bordure on applique la propriété, elle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s’applique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aux 4.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82331" y="322729"/>
            <a:ext cx="2214508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dirty="0">
                <a:solidFill>
                  <a:srgbClr val="585858"/>
                </a:solidFill>
              </a:rPr>
              <a:t>Les</a:t>
            </a:r>
            <a:r>
              <a:rPr sz="2700" spc="-82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bordures</a:t>
            </a:r>
            <a:endParaRPr sz="2700"/>
          </a:p>
        </p:txBody>
      </p:sp>
    </p:spTree>
    <p:extLst>
      <p:ext uri="{BB962C8B-B14F-4D97-AF65-F5344CB8AC3E}">
        <p14:creationId xmlns:p14="http://schemas.microsoft.com/office/powerpoint/2010/main" val="274532648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4000" cy="3692370"/>
          </a:xfrm>
          <a:custGeom>
            <a:avLst/>
            <a:gdLst/>
            <a:ahLst/>
            <a:cxnLst/>
            <a:rect l="l" t="t" r="r" b="b"/>
            <a:pathLst>
              <a:path w="10071100" h="4068445">
                <a:moveTo>
                  <a:pt x="0" y="0"/>
                </a:moveTo>
                <a:lnTo>
                  <a:pt x="10071100" y="0"/>
                </a:lnTo>
                <a:lnTo>
                  <a:pt x="10071100" y="4067873"/>
                </a:lnTo>
                <a:lnTo>
                  <a:pt x="0" y="40678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89887" y="184417"/>
            <a:ext cx="1776334" cy="35500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dirty="0"/>
              <a:t>Les</a:t>
            </a:r>
            <a:r>
              <a:rPr sz="2200" spc="-77" dirty="0"/>
              <a:t> </a:t>
            </a:r>
            <a:r>
              <a:rPr sz="2200" spc="-5" dirty="0"/>
              <a:t>bordures</a:t>
            </a:r>
            <a:endParaRPr sz="2200"/>
          </a:p>
        </p:txBody>
      </p:sp>
      <p:sp>
        <p:nvSpPr>
          <p:cNvPr id="4" name="object 4"/>
          <p:cNvSpPr txBox="1"/>
          <p:nvPr/>
        </p:nvSpPr>
        <p:spPr>
          <a:xfrm>
            <a:off x="426551" y="853019"/>
            <a:ext cx="3698535" cy="1801874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spc="-5" dirty="0">
                <a:solidFill>
                  <a:srgbClr val="FAF9F9"/>
                </a:solidFill>
                <a:latin typeface="Arial MT"/>
                <a:cs typeface="Arial MT"/>
              </a:rPr>
              <a:t>h2</a:t>
            </a:r>
            <a:r>
              <a:rPr sz="2200" spc="-4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2200">
              <a:latin typeface="Arial MT"/>
              <a:cs typeface="Arial MT"/>
            </a:endParaRPr>
          </a:p>
          <a:p>
            <a:pPr marL="164847">
              <a:spcBef>
                <a:spcPts val="1652"/>
              </a:spcBef>
            </a:pPr>
            <a:r>
              <a:rPr sz="2200" b="1" dirty="0">
                <a:solidFill>
                  <a:srgbClr val="FFAF00"/>
                </a:solidFill>
                <a:latin typeface="Arial"/>
                <a:cs typeface="Arial"/>
              </a:rPr>
              <a:t>border-top:</a:t>
            </a:r>
            <a:r>
              <a:rPr sz="2200" b="1" spc="-27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AF00"/>
                </a:solidFill>
                <a:latin typeface="Arial"/>
                <a:cs typeface="Arial"/>
              </a:rPr>
              <a:t>1px</a:t>
            </a:r>
            <a:r>
              <a:rPr sz="2200" b="1" spc="-32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AF00"/>
                </a:solidFill>
                <a:latin typeface="Arial"/>
                <a:cs typeface="Arial"/>
              </a:rPr>
              <a:t>solid</a:t>
            </a:r>
            <a:r>
              <a:rPr sz="2200" b="1" spc="-27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FFAF00"/>
                </a:solidFill>
                <a:latin typeface="Arial"/>
                <a:cs typeface="Arial"/>
              </a:rPr>
              <a:t>gray;</a:t>
            </a:r>
            <a:endParaRPr sz="2200">
              <a:latin typeface="Arial"/>
              <a:cs typeface="Arial"/>
            </a:endParaRPr>
          </a:p>
          <a:p>
            <a:pPr marL="11528">
              <a:spcBef>
                <a:spcPts val="1743"/>
              </a:spcBef>
            </a:pPr>
            <a:r>
              <a:rPr sz="22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22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5345" y="4846606"/>
            <a:ext cx="4386353" cy="15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2444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334" y="1441908"/>
            <a:ext cx="92247" cy="148976"/>
          </a:xfrm>
          <a:prstGeom prst="rect">
            <a:avLst/>
          </a:prstGeom>
        </p:spPr>
        <p:txBody>
          <a:bodyPr vert="horz" wrap="square" lIns="0" tIns="10375" rIns="0" bIns="0" rtlCol="0">
            <a:spAutoFit/>
          </a:bodyPr>
          <a:lstStyle/>
          <a:p>
            <a:pPr marL="11528">
              <a:spcBef>
                <a:spcPts val="82"/>
              </a:spcBef>
            </a:pPr>
            <a:r>
              <a:rPr sz="9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9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607" y="1360074"/>
            <a:ext cx="3956827" cy="4418488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000" spc="-5" dirty="0">
                <a:solidFill>
                  <a:srgbClr val="418DD3"/>
                </a:solidFill>
                <a:latin typeface="Arial MT"/>
                <a:cs typeface="Arial MT"/>
              </a:rPr>
              <a:t>none</a:t>
            </a:r>
            <a:r>
              <a:rPr sz="2000" spc="-18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0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pas</a:t>
            </a:r>
            <a:r>
              <a:rPr sz="20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0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bordure</a:t>
            </a:r>
            <a:r>
              <a:rPr sz="20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(par</a:t>
            </a:r>
            <a:r>
              <a:rPr sz="20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défaut);</a:t>
            </a:r>
            <a:endParaRPr sz="2000">
              <a:latin typeface="Arial MT"/>
              <a:cs typeface="Arial MT"/>
            </a:endParaRPr>
          </a:p>
          <a:p>
            <a:pPr marL="11528" marR="1963183">
              <a:lnSpc>
                <a:spcPct val="162900"/>
              </a:lnSpc>
              <a:spcBef>
                <a:spcPts val="91"/>
              </a:spcBef>
            </a:pPr>
            <a:r>
              <a:rPr sz="2000" dirty="0">
                <a:solidFill>
                  <a:srgbClr val="418DD3"/>
                </a:solidFill>
                <a:latin typeface="Arial MT"/>
                <a:cs typeface="Arial MT"/>
              </a:rPr>
              <a:t>dotted</a:t>
            </a:r>
            <a:r>
              <a:rPr sz="2000" spc="-50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000" spc="-41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pointillés; </a:t>
            </a:r>
            <a:r>
              <a:rPr sz="2000" spc="-5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418DD3"/>
                </a:solidFill>
                <a:latin typeface="Arial MT"/>
                <a:cs typeface="Arial MT"/>
              </a:rPr>
              <a:t>dashed</a:t>
            </a:r>
            <a:r>
              <a:rPr sz="2000" spc="-14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0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tirets;</a:t>
            </a:r>
            <a:endParaRPr sz="2000">
              <a:latin typeface="Arial MT"/>
              <a:cs typeface="Arial MT"/>
            </a:endParaRPr>
          </a:p>
          <a:p>
            <a:pPr marL="11528" marR="1187939">
              <a:lnSpc>
                <a:spcPct val="166700"/>
              </a:lnSpc>
            </a:pPr>
            <a:r>
              <a:rPr sz="2000" dirty="0">
                <a:solidFill>
                  <a:srgbClr val="418DD3"/>
                </a:solidFill>
                <a:latin typeface="Arial MT"/>
                <a:cs typeface="Arial MT"/>
              </a:rPr>
              <a:t>solid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: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un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trait simple; </a:t>
            </a:r>
            <a:r>
              <a:rPr sz="20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18DD3"/>
                </a:solidFill>
                <a:latin typeface="Arial MT"/>
                <a:cs typeface="Arial MT"/>
              </a:rPr>
              <a:t>double</a:t>
            </a:r>
            <a:r>
              <a:rPr sz="2000" spc="-32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000" spc="-27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bordure</a:t>
            </a:r>
            <a:r>
              <a:rPr sz="2000" spc="-32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double; </a:t>
            </a:r>
            <a:r>
              <a:rPr sz="2000" spc="-5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418DD3"/>
                </a:solidFill>
                <a:latin typeface="Arial MT"/>
                <a:cs typeface="Arial MT"/>
              </a:rPr>
              <a:t>groove</a:t>
            </a:r>
            <a:r>
              <a:rPr sz="2000" spc="-9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 en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relief;</a:t>
            </a:r>
            <a:endParaRPr sz="2000">
              <a:latin typeface="Arial MT"/>
              <a:cs typeface="Arial MT"/>
            </a:endParaRPr>
          </a:p>
          <a:p>
            <a:pPr marL="11528">
              <a:spcBef>
                <a:spcPts val="1593"/>
              </a:spcBef>
            </a:pPr>
            <a:r>
              <a:rPr sz="2000" dirty="0">
                <a:solidFill>
                  <a:srgbClr val="418DD3"/>
                </a:solidFill>
                <a:latin typeface="Arial MT"/>
                <a:cs typeface="Arial MT"/>
              </a:rPr>
              <a:t>ridge</a:t>
            </a:r>
            <a:r>
              <a:rPr sz="2000" spc="-18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0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autre</a:t>
            </a:r>
            <a:r>
              <a:rPr sz="20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effet</a:t>
            </a:r>
            <a:r>
              <a:rPr sz="20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relief;</a:t>
            </a:r>
            <a:endParaRPr sz="2000">
              <a:latin typeface="Arial MT"/>
              <a:cs typeface="Arial MT"/>
            </a:endParaRPr>
          </a:p>
          <a:p>
            <a:pPr marL="11528" marR="304334">
              <a:lnSpc>
                <a:spcPct val="166700"/>
              </a:lnSpc>
            </a:pPr>
            <a:r>
              <a:rPr sz="2000" spc="-5" dirty="0">
                <a:solidFill>
                  <a:srgbClr val="418DD3"/>
                </a:solidFill>
                <a:latin typeface="Arial MT"/>
                <a:cs typeface="Arial MT"/>
              </a:rPr>
              <a:t>inset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: 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effet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3D global enfoncé;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418DD3"/>
                </a:solidFill>
                <a:latin typeface="Arial MT"/>
                <a:cs typeface="Arial MT"/>
              </a:rPr>
              <a:t>outset</a:t>
            </a:r>
            <a:r>
              <a:rPr sz="2000" spc="-18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0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effet</a:t>
            </a:r>
            <a:r>
              <a:rPr sz="20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3D</a:t>
            </a:r>
            <a:r>
              <a:rPr sz="2000" spc="-23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global</a:t>
            </a:r>
            <a:r>
              <a:rPr sz="20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surélevé.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1334" y="1949055"/>
            <a:ext cx="92247" cy="148976"/>
          </a:xfrm>
          <a:prstGeom prst="rect">
            <a:avLst/>
          </a:prstGeom>
        </p:spPr>
        <p:txBody>
          <a:bodyPr vert="horz" wrap="square" lIns="0" tIns="10375" rIns="0" bIns="0" rtlCol="0">
            <a:spAutoFit/>
          </a:bodyPr>
          <a:lstStyle/>
          <a:p>
            <a:pPr marL="11528">
              <a:spcBef>
                <a:spcPts val="82"/>
              </a:spcBef>
            </a:pPr>
            <a:r>
              <a:rPr sz="9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9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1334" y="2456201"/>
            <a:ext cx="92247" cy="148976"/>
          </a:xfrm>
          <a:prstGeom prst="rect">
            <a:avLst/>
          </a:prstGeom>
        </p:spPr>
        <p:txBody>
          <a:bodyPr vert="horz" wrap="square" lIns="0" tIns="10375" rIns="0" bIns="0" rtlCol="0">
            <a:spAutoFit/>
          </a:bodyPr>
          <a:lstStyle/>
          <a:p>
            <a:pPr marL="11528">
              <a:spcBef>
                <a:spcPts val="82"/>
              </a:spcBef>
            </a:pPr>
            <a:r>
              <a:rPr sz="9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900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1334" y="2963348"/>
            <a:ext cx="92247" cy="148976"/>
          </a:xfrm>
          <a:prstGeom prst="rect">
            <a:avLst/>
          </a:prstGeom>
        </p:spPr>
        <p:txBody>
          <a:bodyPr vert="horz" wrap="square" lIns="0" tIns="10375" rIns="0" bIns="0" rtlCol="0">
            <a:spAutoFit/>
          </a:bodyPr>
          <a:lstStyle/>
          <a:p>
            <a:pPr marL="11528">
              <a:spcBef>
                <a:spcPts val="82"/>
              </a:spcBef>
            </a:pPr>
            <a:r>
              <a:rPr sz="9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90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1334" y="3470494"/>
            <a:ext cx="92247" cy="148976"/>
          </a:xfrm>
          <a:prstGeom prst="rect">
            <a:avLst/>
          </a:prstGeom>
        </p:spPr>
        <p:txBody>
          <a:bodyPr vert="horz" wrap="square" lIns="0" tIns="10375" rIns="0" bIns="0" rtlCol="0">
            <a:spAutoFit/>
          </a:bodyPr>
          <a:lstStyle/>
          <a:p>
            <a:pPr marL="11528">
              <a:spcBef>
                <a:spcPts val="82"/>
              </a:spcBef>
            </a:pPr>
            <a:r>
              <a:rPr sz="9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900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1334" y="3977640"/>
            <a:ext cx="92247" cy="148976"/>
          </a:xfrm>
          <a:prstGeom prst="rect">
            <a:avLst/>
          </a:prstGeom>
        </p:spPr>
        <p:txBody>
          <a:bodyPr vert="horz" wrap="square" lIns="0" tIns="10375" rIns="0" bIns="0" rtlCol="0">
            <a:spAutoFit/>
          </a:bodyPr>
          <a:lstStyle/>
          <a:p>
            <a:pPr marL="11528">
              <a:spcBef>
                <a:spcPts val="82"/>
              </a:spcBef>
            </a:pPr>
            <a:r>
              <a:rPr sz="9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900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1334" y="4484786"/>
            <a:ext cx="92247" cy="148976"/>
          </a:xfrm>
          <a:prstGeom prst="rect">
            <a:avLst/>
          </a:prstGeom>
        </p:spPr>
        <p:txBody>
          <a:bodyPr vert="horz" wrap="square" lIns="0" tIns="10375" rIns="0" bIns="0" rtlCol="0">
            <a:spAutoFit/>
          </a:bodyPr>
          <a:lstStyle/>
          <a:p>
            <a:pPr marL="11528">
              <a:spcBef>
                <a:spcPts val="82"/>
              </a:spcBef>
            </a:pPr>
            <a:r>
              <a:rPr sz="9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900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1334" y="4991932"/>
            <a:ext cx="92247" cy="148976"/>
          </a:xfrm>
          <a:prstGeom prst="rect">
            <a:avLst/>
          </a:prstGeom>
        </p:spPr>
        <p:txBody>
          <a:bodyPr vert="horz" wrap="square" lIns="0" tIns="10375" rIns="0" bIns="0" rtlCol="0">
            <a:spAutoFit/>
          </a:bodyPr>
          <a:lstStyle/>
          <a:p>
            <a:pPr marL="11528">
              <a:spcBef>
                <a:spcPts val="82"/>
              </a:spcBef>
            </a:pPr>
            <a:r>
              <a:rPr sz="9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900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1334" y="5499079"/>
            <a:ext cx="92247" cy="148976"/>
          </a:xfrm>
          <a:prstGeom prst="rect">
            <a:avLst/>
          </a:prstGeom>
        </p:spPr>
        <p:txBody>
          <a:bodyPr vert="horz" wrap="square" lIns="0" tIns="10375" rIns="0" bIns="0" rtlCol="0">
            <a:spAutoFit/>
          </a:bodyPr>
          <a:lstStyle/>
          <a:p>
            <a:pPr marL="11528">
              <a:spcBef>
                <a:spcPts val="82"/>
              </a:spcBef>
            </a:pPr>
            <a:r>
              <a:rPr sz="9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900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217120" y="322729"/>
            <a:ext cx="2753578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dirty="0">
                <a:solidFill>
                  <a:srgbClr val="585858"/>
                </a:solidFill>
              </a:rPr>
              <a:t>Style</a:t>
            </a:r>
            <a:r>
              <a:rPr sz="2700" spc="-45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de</a:t>
            </a:r>
            <a:r>
              <a:rPr sz="2700" spc="-41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bordure</a:t>
            </a:r>
            <a:endParaRPr sz="2700"/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97973" y="2207324"/>
            <a:ext cx="4223115" cy="385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36582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335" y="1443060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607" y="1196404"/>
            <a:ext cx="8206538" cy="99124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 marR="4611">
              <a:lnSpc>
                <a:spcPct val="145800"/>
              </a:lnSpc>
              <a:spcBef>
                <a:spcPts val="91"/>
              </a:spcBef>
            </a:pPr>
            <a:r>
              <a:rPr sz="2200" spc="-5" dirty="0">
                <a:solidFill>
                  <a:srgbClr val="558ED5"/>
                </a:solidFill>
                <a:latin typeface="Arial MT"/>
                <a:cs typeface="Arial MT"/>
              </a:rPr>
              <a:t>border-radius </a:t>
            </a:r>
            <a:r>
              <a:rPr sz="2200" dirty="0">
                <a:solidFill>
                  <a:srgbClr val="558ED5"/>
                </a:solidFill>
                <a:latin typeface="Arial MT"/>
                <a:cs typeface="Arial MT"/>
              </a:rPr>
              <a:t>: valeur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permet de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faire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des bords arrondis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(</a:t>
            </a:r>
            <a:r>
              <a:rPr sz="22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supporté </a:t>
            </a:r>
            <a:r>
              <a:rPr sz="2200" spc="-595" dirty="0">
                <a:solidFill>
                  <a:srgbClr val="C24E06"/>
                </a:solidFill>
                <a:latin typeface="Arial MT"/>
                <a:cs typeface="Arial MT"/>
              </a:rPr>
              <a:t> </a:t>
            </a:r>
            <a:r>
              <a:rPr sz="22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à</a:t>
            </a:r>
            <a:r>
              <a:rPr sz="2200" u="heavy" spc="-9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 </a:t>
            </a: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partie de </a:t>
            </a:r>
            <a:r>
              <a:rPr sz="22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IE9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,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propriété CSS3)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1335" y="2455049"/>
            <a:ext cx="85905" cy="134751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800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8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607" y="2362840"/>
            <a:ext cx="6183443" cy="299677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pc="-27" dirty="0">
                <a:solidFill>
                  <a:srgbClr val="585858"/>
                </a:solidFill>
                <a:latin typeface="Arial MT"/>
                <a:cs typeface="Arial MT"/>
              </a:rPr>
              <a:t>Valeur</a:t>
            </a:r>
            <a:r>
              <a:rPr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 une</a:t>
            </a:r>
            <a:r>
              <a:rPr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585858"/>
                </a:solidFill>
                <a:latin typeface="Arial MT"/>
                <a:cs typeface="Arial MT"/>
              </a:rPr>
              <a:t>valeur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 en</a:t>
            </a:r>
            <a:r>
              <a:rPr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unité</a:t>
            </a:r>
            <a:r>
              <a:rPr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585858"/>
                </a:solidFill>
                <a:latin typeface="Arial MT"/>
                <a:cs typeface="Arial MT"/>
              </a:rPr>
              <a:t>mesure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585858"/>
                </a:solidFill>
                <a:latin typeface="Arial MT"/>
                <a:cs typeface="Arial MT"/>
              </a:rPr>
              <a:t>(px,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 em</a:t>
            </a:r>
            <a:r>
              <a:rPr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ou</a:t>
            </a:r>
            <a:r>
              <a:rPr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585858"/>
                </a:solidFill>
                <a:latin typeface="Arial MT"/>
                <a:cs typeface="Arial MT"/>
              </a:rPr>
              <a:t>même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 %)</a:t>
            </a:r>
            <a:endParaRPr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3385" y="2852698"/>
            <a:ext cx="110120" cy="196307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1200" dirty="0">
                <a:solidFill>
                  <a:srgbClr val="666666"/>
                </a:solidFill>
                <a:latin typeface="Arial MT"/>
                <a:cs typeface="Arial MT"/>
              </a:rPr>
              <a:t>–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1657" y="2812356"/>
            <a:ext cx="7601166" cy="104426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16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16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585858"/>
                </a:solidFill>
                <a:latin typeface="Arial MT"/>
                <a:cs typeface="Arial MT"/>
              </a:rPr>
              <a:t>même</a:t>
            </a:r>
            <a:r>
              <a:rPr sz="16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Arial MT"/>
                <a:cs typeface="Arial MT"/>
              </a:rPr>
              <a:t>arrondi</a:t>
            </a:r>
            <a:r>
              <a:rPr sz="16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Arial MT"/>
                <a:cs typeface="Arial MT"/>
              </a:rPr>
              <a:t>partout</a:t>
            </a:r>
            <a:r>
              <a:rPr sz="16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16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558ED5"/>
                </a:solidFill>
                <a:latin typeface="Arial MT"/>
                <a:cs typeface="Arial MT"/>
              </a:rPr>
              <a:t>border-radius</a:t>
            </a:r>
            <a:r>
              <a:rPr sz="1600" spc="-14" dirty="0">
                <a:solidFill>
                  <a:srgbClr val="558ED5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558ED5"/>
                </a:solidFill>
                <a:latin typeface="Arial MT"/>
                <a:cs typeface="Arial MT"/>
              </a:rPr>
              <a:t>:</a:t>
            </a:r>
            <a:r>
              <a:rPr sz="1600" spc="-9" dirty="0">
                <a:solidFill>
                  <a:srgbClr val="558ED5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558ED5"/>
                </a:solidFill>
                <a:latin typeface="Arial MT"/>
                <a:cs typeface="Arial MT"/>
              </a:rPr>
              <a:t>10px;</a:t>
            </a:r>
            <a:endParaRPr sz="1600">
              <a:latin typeface="Arial MT"/>
              <a:cs typeface="Arial MT"/>
            </a:endParaRPr>
          </a:p>
          <a:p>
            <a:pPr marL="11528" marR="4611">
              <a:lnSpc>
                <a:spcPct val="143500"/>
              </a:lnSpc>
              <a:spcBef>
                <a:spcPts val="454"/>
              </a:spcBef>
            </a:pPr>
            <a:r>
              <a:rPr sz="1600" spc="-5" dirty="0">
                <a:solidFill>
                  <a:srgbClr val="585858"/>
                </a:solidFill>
                <a:latin typeface="Arial MT"/>
                <a:cs typeface="Arial MT"/>
              </a:rPr>
              <a:t>Un arrondi par angle </a:t>
            </a:r>
            <a:r>
              <a:rPr sz="1600" dirty="0">
                <a:solidFill>
                  <a:srgbClr val="585858"/>
                </a:solidFill>
                <a:latin typeface="Arial MT"/>
                <a:cs typeface="Arial MT"/>
              </a:rPr>
              <a:t>(en </a:t>
            </a:r>
            <a:r>
              <a:rPr sz="1600" spc="-5" dirty="0">
                <a:solidFill>
                  <a:srgbClr val="585858"/>
                </a:solidFill>
                <a:latin typeface="Arial MT"/>
                <a:cs typeface="Arial MT"/>
              </a:rPr>
              <a:t>haut </a:t>
            </a:r>
            <a:r>
              <a:rPr sz="1600" dirty="0">
                <a:solidFill>
                  <a:srgbClr val="585858"/>
                </a:solidFill>
                <a:latin typeface="Arial MT"/>
                <a:cs typeface="Arial MT"/>
              </a:rPr>
              <a:t>à </a:t>
            </a:r>
            <a:r>
              <a:rPr sz="1600" spc="-5" dirty="0">
                <a:solidFill>
                  <a:srgbClr val="585858"/>
                </a:solidFill>
                <a:latin typeface="Arial MT"/>
                <a:cs typeface="Arial MT"/>
              </a:rPr>
              <a:t>gauche, en haut </a:t>
            </a:r>
            <a:r>
              <a:rPr sz="1600" dirty="0">
                <a:solidFill>
                  <a:srgbClr val="585858"/>
                </a:solidFill>
                <a:latin typeface="Arial MT"/>
                <a:cs typeface="Arial MT"/>
              </a:rPr>
              <a:t>à </a:t>
            </a:r>
            <a:r>
              <a:rPr sz="1600" spc="-5" dirty="0">
                <a:solidFill>
                  <a:srgbClr val="585858"/>
                </a:solidFill>
                <a:latin typeface="Arial MT"/>
                <a:cs typeface="Arial MT"/>
              </a:rPr>
              <a:t>droite, en bas </a:t>
            </a:r>
            <a:r>
              <a:rPr sz="1600" dirty="0">
                <a:solidFill>
                  <a:srgbClr val="585858"/>
                </a:solidFill>
                <a:latin typeface="Arial MT"/>
                <a:cs typeface="Arial MT"/>
              </a:rPr>
              <a:t>à </a:t>
            </a:r>
            <a:r>
              <a:rPr sz="1600" spc="-5" dirty="0">
                <a:solidFill>
                  <a:srgbClr val="585858"/>
                </a:solidFill>
                <a:latin typeface="Arial MT"/>
                <a:cs typeface="Arial MT"/>
              </a:rPr>
              <a:t>droite, en bas </a:t>
            </a:r>
            <a:r>
              <a:rPr sz="1600" dirty="0">
                <a:solidFill>
                  <a:srgbClr val="585858"/>
                </a:solidFill>
                <a:latin typeface="Arial MT"/>
                <a:cs typeface="Arial MT"/>
              </a:rPr>
              <a:t>à </a:t>
            </a:r>
            <a:r>
              <a:rPr sz="1600" spc="-4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Arial MT"/>
                <a:cs typeface="Arial MT"/>
              </a:rPr>
              <a:t>gauche</a:t>
            </a:r>
            <a:r>
              <a:rPr sz="16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585858"/>
                </a:solidFill>
                <a:latin typeface="Arial MT"/>
                <a:cs typeface="Arial MT"/>
              </a:rPr>
              <a:t>) : </a:t>
            </a:r>
            <a:r>
              <a:rPr sz="1600" spc="-5" dirty="0">
                <a:solidFill>
                  <a:srgbClr val="558ED5"/>
                </a:solidFill>
                <a:latin typeface="Arial MT"/>
                <a:cs typeface="Arial MT"/>
              </a:rPr>
              <a:t>border-radius </a:t>
            </a:r>
            <a:r>
              <a:rPr sz="1600" dirty="0">
                <a:solidFill>
                  <a:srgbClr val="558ED5"/>
                </a:solidFill>
                <a:latin typeface="Arial MT"/>
                <a:cs typeface="Arial MT"/>
              </a:rPr>
              <a:t>:</a:t>
            </a:r>
            <a:r>
              <a:rPr sz="1600" spc="-5" dirty="0">
                <a:solidFill>
                  <a:srgbClr val="558ED5"/>
                </a:solidFill>
                <a:latin typeface="Arial MT"/>
                <a:cs typeface="Arial MT"/>
              </a:rPr>
              <a:t> 2px 20px 5px 10px;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3385" y="3256109"/>
            <a:ext cx="110120" cy="196307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1200" dirty="0">
                <a:solidFill>
                  <a:srgbClr val="666666"/>
                </a:solidFill>
                <a:latin typeface="Arial MT"/>
                <a:cs typeface="Arial MT"/>
              </a:rPr>
              <a:t>–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283118" y="322729"/>
            <a:ext cx="4616970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spc="-5" dirty="0">
                <a:solidFill>
                  <a:srgbClr val="585858"/>
                </a:solidFill>
              </a:rPr>
              <a:t>Des</a:t>
            </a:r>
            <a:r>
              <a:rPr sz="2700" spc="-23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bords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arrondis</a:t>
            </a:r>
            <a:r>
              <a:rPr sz="2700" spc="-18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:</a:t>
            </a:r>
            <a:r>
              <a:rPr sz="2700" spc="-18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CSS3</a:t>
            </a:r>
            <a:r>
              <a:rPr sz="2700" spc="-18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!</a:t>
            </a:r>
            <a:endParaRPr sz="2700"/>
          </a:p>
        </p:txBody>
      </p:sp>
    </p:spTree>
    <p:extLst>
      <p:ext uri="{BB962C8B-B14F-4D97-AF65-F5344CB8AC3E}">
        <p14:creationId xmlns:p14="http://schemas.microsoft.com/office/powerpoint/2010/main" val="3585209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556" y="1348548"/>
            <a:ext cx="8335684" cy="2516044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357361" indent="-345834">
              <a:spcBef>
                <a:spcPts val="91"/>
              </a:spcBef>
              <a:buChar char="•"/>
              <a:tabLst>
                <a:tab pos="356785" algn="l"/>
                <a:tab pos="357361" algn="l"/>
              </a:tabLst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si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je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veux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appliquer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un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style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tous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les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titres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?</a:t>
            </a:r>
            <a:endParaRPr sz="2200">
              <a:latin typeface="Arial MT"/>
              <a:cs typeface="Arial MT"/>
            </a:endParaRPr>
          </a:p>
          <a:p>
            <a:pPr marL="357361" indent="-345834">
              <a:spcBef>
                <a:spcPts val="1652"/>
              </a:spcBef>
              <a:buChar char="•"/>
              <a:tabLst>
                <a:tab pos="356785" algn="l"/>
                <a:tab pos="357361" algn="l"/>
              </a:tabLst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si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je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veux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changer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tous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les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titres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d’un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coup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?</a:t>
            </a:r>
            <a:endParaRPr sz="2200">
              <a:latin typeface="Arial MT"/>
              <a:cs typeface="Arial MT"/>
            </a:endParaRPr>
          </a:p>
          <a:p>
            <a:pPr marL="357361" indent="-345834">
              <a:spcBef>
                <a:spcPts val="1743"/>
              </a:spcBef>
              <a:buChar char="•"/>
              <a:tabLst>
                <a:tab pos="356785" algn="l"/>
                <a:tab pos="357361" algn="l"/>
              </a:tabLst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Long</a:t>
            </a:r>
            <a:r>
              <a:rPr sz="2200" spc="-32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2200" spc="-32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fastidieux</a:t>
            </a:r>
            <a:endParaRPr sz="2200">
              <a:latin typeface="Arial MT"/>
              <a:cs typeface="Arial MT"/>
            </a:endParaRPr>
          </a:p>
          <a:p>
            <a:pPr marL="357361" marR="4611" indent="-345834">
              <a:lnSpc>
                <a:spcPct val="145800"/>
              </a:lnSpc>
              <a:spcBef>
                <a:spcPts val="454"/>
              </a:spcBef>
              <a:buChar char="•"/>
              <a:tabLst>
                <a:tab pos="356785" algn="l"/>
                <a:tab pos="357361" algn="l"/>
              </a:tabLst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MAIS c’est comme ça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que le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JavaScript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inject du CSS donc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vous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risquez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de le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voir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dans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l’inspecteur d’élément.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36994" y="322729"/>
            <a:ext cx="4713830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dirty="0">
                <a:solidFill>
                  <a:srgbClr val="585858"/>
                </a:solidFill>
              </a:rPr>
              <a:t>Problèmes</a:t>
            </a:r>
            <a:r>
              <a:rPr sz="2700" spc="-45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de</a:t>
            </a:r>
            <a:r>
              <a:rPr sz="2700" spc="-41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maintenabilité</a:t>
            </a:r>
            <a:endParaRPr sz="2700"/>
          </a:p>
        </p:txBody>
      </p:sp>
    </p:spTree>
    <p:extLst>
      <p:ext uri="{BB962C8B-B14F-4D97-AF65-F5344CB8AC3E}">
        <p14:creationId xmlns:p14="http://schemas.microsoft.com/office/powerpoint/2010/main" val="304359300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297314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32822" y="184417"/>
            <a:ext cx="3697958" cy="35500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spc="-5" dirty="0"/>
              <a:t>Des</a:t>
            </a:r>
            <a:r>
              <a:rPr sz="2200" spc="-23" dirty="0"/>
              <a:t> </a:t>
            </a:r>
            <a:r>
              <a:rPr sz="2200" dirty="0"/>
              <a:t>bords</a:t>
            </a:r>
            <a:r>
              <a:rPr sz="2200" spc="-14" dirty="0"/>
              <a:t> </a:t>
            </a:r>
            <a:r>
              <a:rPr sz="2200" spc="-5" dirty="0"/>
              <a:t>arrondis</a:t>
            </a:r>
            <a:r>
              <a:rPr sz="2200" spc="-18" dirty="0"/>
              <a:t> </a:t>
            </a:r>
            <a:r>
              <a:rPr sz="2200" dirty="0"/>
              <a:t>:</a:t>
            </a:r>
            <a:r>
              <a:rPr sz="2200" spc="-14" dirty="0"/>
              <a:t> </a:t>
            </a:r>
            <a:r>
              <a:rPr sz="2200" spc="-5" dirty="0"/>
              <a:t>CSS3</a:t>
            </a:r>
            <a:r>
              <a:rPr sz="2200" spc="-23" dirty="0"/>
              <a:t> </a:t>
            </a:r>
            <a:r>
              <a:rPr sz="2200" dirty="0"/>
              <a:t>!</a:t>
            </a:r>
            <a:endParaRPr sz="2200"/>
          </a:p>
        </p:txBody>
      </p:sp>
      <p:sp>
        <p:nvSpPr>
          <p:cNvPr id="4" name="object 4"/>
          <p:cNvSpPr txBox="1"/>
          <p:nvPr/>
        </p:nvSpPr>
        <p:spPr>
          <a:xfrm>
            <a:off x="426643" y="864454"/>
            <a:ext cx="2215085" cy="1090364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div</a:t>
            </a:r>
            <a:r>
              <a:rPr sz="1600" spc="-4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600">
              <a:latin typeface="Arial MT"/>
              <a:cs typeface="Arial MT"/>
            </a:endParaRPr>
          </a:p>
          <a:p>
            <a:pPr marL="126806">
              <a:spcBef>
                <a:spcPts val="1216"/>
              </a:spcBef>
            </a:pPr>
            <a:r>
              <a:rPr sz="1600" b="1" dirty="0">
                <a:solidFill>
                  <a:srgbClr val="FFAF00"/>
                </a:solidFill>
                <a:latin typeface="Arial"/>
                <a:cs typeface="Arial"/>
              </a:rPr>
              <a:t>border-radius</a:t>
            </a:r>
            <a:r>
              <a:rPr sz="1600" b="1" spc="-41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FFAF00"/>
                </a:solidFill>
                <a:latin typeface="Arial"/>
                <a:cs typeface="Arial"/>
              </a:rPr>
              <a:t>:</a:t>
            </a:r>
            <a:r>
              <a:rPr sz="1600" b="1" spc="-41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AF00"/>
                </a:solidFill>
                <a:latin typeface="Arial"/>
                <a:cs typeface="Arial"/>
              </a:rPr>
              <a:t>10px;</a:t>
            </a:r>
            <a:endParaRPr sz="1600">
              <a:latin typeface="Arial"/>
              <a:cs typeface="Arial"/>
            </a:endParaRPr>
          </a:p>
          <a:p>
            <a:pPr marL="11528">
              <a:spcBef>
                <a:spcPts val="1307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35177" y="829898"/>
            <a:ext cx="415688" cy="25786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div</a:t>
            </a:r>
            <a:r>
              <a:rPr sz="1600" spc="-77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96367" y="1136538"/>
            <a:ext cx="2861392" cy="737667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 marR="4611">
              <a:lnSpc>
                <a:spcPct val="143500"/>
              </a:lnSpc>
              <a:spcBef>
                <a:spcPts val="91"/>
              </a:spcBef>
            </a:pPr>
            <a:r>
              <a:rPr sz="1600" b="1" dirty="0">
                <a:solidFill>
                  <a:srgbClr val="FFAF00"/>
                </a:solidFill>
                <a:latin typeface="Arial"/>
                <a:cs typeface="Arial"/>
              </a:rPr>
              <a:t>border-radius</a:t>
            </a:r>
            <a:r>
              <a:rPr sz="1600" b="1" spc="-23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FFAF00"/>
                </a:solidFill>
                <a:latin typeface="Arial"/>
                <a:cs typeface="Arial"/>
              </a:rPr>
              <a:t>:</a:t>
            </a:r>
            <a:r>
              <a:rPr sz="1600" b="1" spc="-18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AF00"/>
                </a:solidFill>
                <a:latin typeface="Arial"/>
                <a:cs typeface="Arial"/>
              </a:rPr>
              <a:t>2px</a:t>
            </a:r>
            <a:r>
              <a:rPr sz="1600" b="1" spc="-27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AF00"/>
                </a:solidFill>
                <a:latin typeface="Arial"/>
                <a:cs typeface="Arial"/>
              </a:rPr>
              <a:t>20px</a:t>
            </a:r>
            <a:r>
              <a:rPr sz="1600" b="1" spc="-23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AF00"/>
                </a:solidFill>
                <a:latin typeface="Arial"/>
                <a:cs typeface="Arial"/>
              </a:rPr>
              <a:t>5px </a:t>
            </a:r>
            <a:r>
              <a:rPr sz="1600" b="1" spc="-439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FFAF00"/>
                </a:solidFill>
                <a:latin typeface="Arial"/>
                <a:cs typeface="Arial"/>
              </a:rPr>
              <a:t>10px;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35224" y="2005533"/>
            <a:ext cx="92824" cy="25786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6422" y="4023974"/>
            <a:ext cx="4068626" cy="64269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66588" y="3992648"/>
            <a:ext cx="4061432" cy="65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55977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4298" y="1177961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4101" y="931305"/>
            <a:ext cx="7314046" cy="99124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 marR="4611">
              <a:lnSpc>
                <a:spcPct val="145800"/>
              </a:lnSpc>
              <a:spcBef>
                <a:spcPts val="91"/>
              </a:spcBef>
            </a:pP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background-color 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: valeur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permet de donner une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couleur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fond.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4298" y="2203780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4101" y="2109267"/>
            <a:ext cx="7651326" cy="1380821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spc="-27" dirty="0">
                <a:solidFill>
                  <a:srgbClr val="585858"/>
                </a:solidFill>
                <a:latin typeface="Arial MT"/>
                <a:cs typeface="Arial MT"/>
              </a:rPr>
              <a:t>Valeurs</a:t>
            </a:r>
            <a:r>
              <a:rPr sz="22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n’importe</a:t>
            </a:r>
            <a:r>
              <a:rPr sz="22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quelle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couleur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CSS</a:t>
            </a:r>
            <a:endParaRPr sz="2200">
              <a:latin typeface="Arial MT"/>
              <a:cs typeface="Arial MT"/>
            </a:endParaRPr>
          </a:p>
          <a:p>
            <a:pPr marL="11528" marR="4611">
              <a:lnSpc>
                <a:spcPct val="142300"/>
              </a:lnSpc>
              <a:spcBef>
                <a:spcPts val="635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Sur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un élément bloc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(prend toute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 largeur) ou inline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(prend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largeur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du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contenu)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4298" y="2757030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090280" y="322729"/>
            <a:ext cx="3001492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spc="-5" dirty="0">
                <a:solidFill>
                  <a:srgbClr val="585858"/>
                </a:solidFill>
              </a:rPr>
              <a:t>Background-color</a:t>
            </a:r>
            <a:endParaRPr sz="2700"/>
          </a:p>
        </p:txBody>
      </p:sp>
    </p:spTree>
    <p:extLst>
      <p:ext uri="{BB962C8B-B14F-4D97-AF65-F5344CB8AC3E}">
        <p14:creationId xmlns:p14="http://schemas.microsoft.com/office/powerpoint/2010/main" val="10315543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4000" cy="3692370"/>
          </a:xfrm>
          <a:custGeom>
            <a:avLst/>
            <a:gdLst/>
            <a:ahLst/>
            <a:cxnLst/>
            <a:rect l="l" t="t" r="r" b="b"/>
            <a:pathLst>
              <a:path w="10071100" h="4068445">
                <a:moveTo>
                  <a:pt x="0" y="0"/>
                </a:moveTo>
                <a:lnTo>
                  <a:pt x="10071100" y="0"/>
                </a:lnTo>
                <a:lnTo>
                  <a:pt x="10071100" y="4067873"/>
                </a:lnTo>
                <a:lnTo>
                  <a:pt x="0" y="40678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78553" y="184417"/>
            <a:ext cx="2405921" cy="35500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spc="-5" dirty="0"/>
              <a:t>Background-color</a:t>
            </a:r>
            <a:endParaRPr sz="2200"/>
          </a:p>
        </p:txBody>
      </p:sp>
      <p:sp>
        <p:nvSpPr>
          <p:cNvPr id="4" name="object 4"/>
          <p:cNvSpPr txBox="1"/>
          <p:nvPr/>
        </p:nvSpPr>
        <p:spPr>
          <a:xfrm>
            <a:off x="426550" y="853019"/>
            <a:ext cx="3960863" cy="1801874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spc="-5" dirty="0">
                <a:solidFill>
                  <a:srgbClr val="FAF9F9"/>
                </a:solidFill>
                <a:latin typeface="Arial MT"/>
                <a:cs typeface="Arial MT"/>
              </a:rPr>
              <a:t>body</a:t>
            </a:r>
            <a:r>
              <a:rPr sz="2200" spc="-4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2200">
              <a:latin typeface="Arial MT"/>
              <a:cs typeface="Arial MT"/>
            </a:endParaRPr>
          </a:p>
          <a:p>
            <a:pPr marL="164847">
              <a:spcBef>
                <a:spcPts val="1652"/>
              </a:spcBef>
            </a:pPr>
            <a:r>
              <a:rPr sz="2200" b="1" dirty="0">
                <a:solidFill>
                  <a:srgbClr val="FFAF00"/>
                </a:solidFill>
                <a:latin typeface="Arial"/>
                <a:cs typeface="Arial"/>
              </a:rPr>
              <a:t>background-color:</a:t>
            </a:r>
            <a:r>
              <a:rPr sz="2200" b="1" spc="-77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AF00"/>
                </a:solidFill>
                <a:latin typeface="Arial"/>
                <a:cs typeface="Arial"/>
              </a:rPr>
              <a:t>#E6E6E6;</a:t>
            </a:r>
            <a:endParaRPr sz="2200">
              <a:latin typeface="Arial"/>
              <a:cs typeface="Arial"/>
            </a:endParaRPr>
          </a:p>
          <a:p>
            <a:pPr marL="11528">
              <a:spcBef>
                <a:spcPts val="1743"/>
              </a:spcBef>
            </a:pPr>
            <a:r>
              <a:rPr sz="22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22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6993" y="4080222"/>
            <a:ext cx="4681544" cy="186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2484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335" y="1443060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607" y="1348548"/>
            <a:ext cx="6821100" cy="688749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background-image</a:t>
            </a:r>
            <a:r>
              <a:rPr sz="2200" spc="-18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:</a:t>
            </a:r>
            <a:r>
              <a:rPr sz="2200" spc="-9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valeur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permet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définir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une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image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1241" y="1890180"/>
            <a:ext cx="2752425" cy="688749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200" spc="-32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fond</a:t>
            </a:r>
            <a:r>
              <a:rPr sz="2200" spc="-27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pour</a:t>
            </a:r>
            <a:r>
              <a:rPr sz="2200" spc="-27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l'élément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1335" y="2538035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9607" y="2443523"/>
            <a:ext cx="7712439" cy="1402919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spc="-32" dirty="0">
                <a:solidFill>
                  <a:srgbClr val="585858"/>
                </a:solidFill>
                <a:latin typeface="Arial MT"/>
                <a:cs typeface="Arial MT"/>
              </a:rPr>
              <a:t>Valeur</a:t>
            </a:r>
            <a:r>
              <a:rPr sz="22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none</a:t>
            </a:r>
            <a:r>
              <a:rPr sz="2200" spc="-9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ou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url("monimage.png"</a:t>
            </a:r>
            <a:r>
              <a:rPr sz="2200" spc="-14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)</a:t>
            </a:r>
            <a:endParaRPr sz="2200">
              <a:latin typeface="Arial MT"/>
              <a:cs typeface="Arial MT"/>
            </a:endParaRPr>
          </a:p>
          <a:p>
            <a:pPr marL="11528" marR="4611">
              <a:lnSpc>
                <a:spcPct val="145800"/>
              </a:lnSpc>
              <a:spcBef>
                <a:spcPts val="454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Par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défaut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l’image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se répète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horizontalement et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verticalement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(comme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une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mosaïque)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1335" y="3079761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021094" y="322729"/>
            <a:ext cx="3155429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spc="-5" dirty="0">
                <a:solidFill>
                  <a:srgbClr val="585858"/>
                </a:solidFill>
              </a:rPr>
              <a:t>Background-image</a:t>
            </a:r>
            <a:endParaRPr sz="2700"/>
          </a:p>
        </p:txBody>
      </p:sp>
    </p:spTree>
    <p:extLst>
      <p:ext uri="{BB962C8B-B14F-4D97-AF65-F5344CB8AC3E}">
        <p14:creationId xmlns:p14="http://schemas.microsoft.com/office/powerpoint/2010/main" val="136205373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4000" cy="3692370"/>
          </a:xfrm>
          <a:custGeom>
            <a:avLst/>
            <a:gdLst/>
            <a:ahLst/>
            <a:cxnLst/>
            <a:rect l="l" t="t" r="r" b="b"/>
            <a:pathLst>
              <a:path w="10071100" h="4068445">
                <a:moveTo>
                  <a:pt x="0" y="0"/>
                </a:moveTo>
                <a:lnTo>
                  <a:pt x="10071100" y="0"/>
                </a:lnTo>
                <a:lnTo>
                  <a:pt x="10071100" y="4067873"/>
                </a:lnTo>
                <a:lnTo>
                  <a:pt x="0" y="40678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09367" y="184417"/>
            <a:ext cx="2529302" cy="35500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spc="-5" dirty="0"/>
              <a:t>Background-image</a:t>
            </a:r>
            <a:endParaRPr sz="2200"/>
          </a:p>
        </p:txBody>
      </p:sp>
      <p:sp>
        <p:nvSpPr>
          <p:cNvPr id="4" name="object 4"/>
          <p:cNvSpPr txBox="1"/>
          <p:nvPr/>
        </p:nvSpPr>
        <p:spPr>
          <a:xfrm>
            <a:off x="426551" y="853019"/>
            <a:ext cx="5208505" cy="1801874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spc="-5" dirty="0">
                <a:solidFill>
                  <a:srgbClr val="FAF9F9"/>
                </a:solidFill>
                <a:latin typeface="Arial MT"/>
                <a:cs typeface="Arial MT"/>
              </a:rPr>
              <a:t>body</a:t>
            </a:r>
            <a:r>
              <a:rPr sz="2200" spc="-4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2200">
              <a:latin typeface="Arial MT"/>
              <a:cs typeface="Arial MT"/>
            </a:endParaRPr>
          </a:p>
          <a:p>
            <a:pPr marL="164847">
              <a:spcBef>
                <a:spcPts val="1652"/>
              </a:spcBef>
            </a:pPr>
            <a:r>
              <a:rPr sz="2200" b="1" dirty="0">
                <a:solidFill>
                  <a:srgbClr val="FFAF00"/>
                </a:solidFill>
                <a:latin typeface="Arial"/>
                <a:cs typeface="Arial"/>
              </a:rPr>
              <a:t>background-image:</a:t>
            </a:r>
            <a:r>
              <a:rPr sz="2200" b="1" spc="-77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FFAF00"/>
                </a:solidFill>
                <a:latin typeface="Arial"/>
                <a:cs typeface="Arial"/>
              </a:rPr>
              <a:t>url("img/bg.png");</a:t>
            </a:r>
            <a:endParaRPr sz="2200">
              <a:latin typeface="Arial"/>
              <a:cs typeface="Arial"/>
            </a:endParaRPr>
          </a:p>
          <a:p>
            <a:pPr marL="11528">
              <a:spcBef>
                <a:spcPts val="1743"/>
              </a:spcBef>
            </a:pPr>
            <a:r>
              <a:rPr sz="22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22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91067" y="4080222"/>
            <a:ext cx="5569422" cy="125633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60646" y="5728447"/>
            <a:ext cx="6687343" cy="299677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pc="-5" dirty="0">
                <a:solidFill>
                  <a:srgbClr val="4C4C4C"/>
                </a:solidFill>
                <a:latin typeface="Arial MT"/>
                <a:cs typeface="Arial MT"/>
              </a:rPr>
              <a:t>Les</a:t>
            </a:r>
            <a:r>
              <a:rPr spc="-14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4C4C4C"/>
                </a:solidFill>
                <a:latin typeface="Arial MT"/>
                <a:cs typeface="Arial MT"/>
              </a:rPr>
              <a:t>chemins</a:t>
            </a:r>
            <a:r>
              <a:rPr spc="-5" dirty="0">
                <a:solidFill>
                  <a:srgbClr val="4C4C4C"/>
                </a:solidFill>
                <a:latin typeface="Arial MT"/>
                <a:cs typeface="Arial MT"/>
              </a:rPr>
              <a:t> utilisés</a:t>
            </a:r>
            <a:r>
              <a:rPr spc="-9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4C4C4C"/>
                </a:solidFill>
                <a:latin typeface="Arial MT"/>
                <a:cs typeface="Arial MT"/>
              </a:rPr>
              <a:t>ont</a:t>
            </a:r>
            <a:r>
              <a:rPr spc="-9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4C4C4C"/>
                </a:solidFill>
                <a:latin typeface="Arial MT"/>
                <a:cs typeface="Arial MT"/>
              </a:rPr>
              <a:t>la</a:t>
            </a:r>
            <a:r>
              <a:rPr spc="-14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4C4C4C"/>
                </a:solidFill>
                <a:latin typeface="Arial MT"/>
                <a:cs typeface="Arial MT"/>
              </a:rPr>
              <a:t>même</a:t>
            </a:r>
            <a:r>
              <a:rPr spc="-5" dirty="0">
                <a:solidFill>
                  <a:srgbClr val="4C4C4C"/>
                </a:solidFill>
                <a:latin typeface="Arial MT"/>
                <a:cs typeface="Arial MT"/>
              </a:rPr>
              <a:t> notation</a:t>
            </a:r>
            <a:r>
              <a:rPr spc="-9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4C4C4C"/>
                </a:solidFill>
                <a:latin typeface="Arial MT"/>
                <a:cs typeface="Arial MT"/>
              </a:rPr>
              <a:t>que</a:t>
            </a:r>
            <a:r>
              <a:rPr spc="-9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4C4C4C"/>
                </a:solidFill>
                <a:latin typeface="Arial MT"/>
                <a:cs typeface="Arial MT"/>
              </a:rPr>
              <a:t>vu</a:t>
            </a:r>
            <a:r>
              <a:rPr spc="-9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4C4C4C"/>
                </a:solidFill>
                <a:latin typeface="Arial MT"/>
                <a:cs typeface="Arial MT"/>
              </a:rPr>
              <a:t>jusqu’à</a:t>
            </a:r>
            <a:r>
              <a:rPr spc="-9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4C4C4C"/>
                </a:solidFill>
                <a:latin typeface="Arial MT"/>
                <a:cs typeface="Arial MT"/>
              </a:rPr>
              <a:t>présent</a:t>
            </a:r>
            <a:endParaRPr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11486567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9705" y="1120331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49509" y="885292"/>
            <a:ext cx="7851963" cy="968188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 marR="4611">
              <a:lnSpc>
                <a:spcPct val="142300"/>
              </a:lnSpc>
              <a:spcBef>
                <a:spcPts val="91"/>
              </a:spcBef>
            </a:pP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background-repeat </a:t>
            </a:r>
            <a:r>
              <a:rPr sz="2200" spc="-5" dirty="0">
                <a:solidFill>
                  <a:srgbClr val="4C4C4C"/>
                </a:solidFill>
                <a:latin typeface="Arial MT"/>
                <a:cs typeface="Arial MT"/>
              </a:rPr>
              <a:t>permet de définir la </a:t>
            </a:r>
            <a:r>
              <a:rPr sz="2200" dirty="0">
                <a:solidFill>
                  <a:srgbClr val="4C4C4C"/>
                </a:solidFill>
                <a:latin typeface="Arial MT"/>
                <a:cs typeface="Arial MT"/>
              </a:rPr>
              <a:t>façon </a:t>
            </a:r>
            <a:r>
              <a:rPr sz="2200" spc="-5" dirty="0">
                <a:solidFill>
                  <a:srgbClr val="4C4C4C"/>
                </a:solidFill>
                <a:latin typeface="Arial MT"/>
                <a:cs typeface="Arial MT"/>
              </a:rPr>
              <a:t>dont l’image </a:t>
            </a:r>
            <a:r>
              <a:rPr sz="2200" dirty="0">
                <a:solidFill>
                  <a:srgbClr val="4C4C4C"/>
                </a:solidFill>
                <a:latin typeface="Arial MT"/>
                <a:cs typeface="Arial MT"/>
              </a:rPr>
              <a:t>va se </a:t>
            </a:r>
            <a:r>
              <a:rPr sz="2200" spc="-59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200" spc="-18" dirty="0">
                <a:solidFill>
                  <a:srgbClr val="4C4C4C"/>
                </a:solidFill>
                <a:latin typeface="Arial MT"/>
                <a:cs typeface="Arial MT"/>
              </a:rPr>
              <a:t>répéter.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98033" y="322729"/>
            <a:ext cx="3194058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b="1" spc="-5" dirty="0">
                <a:solidFill>
                  <a:srgbClr val="585858"/>
                </a:solidFill>
                <a:latin typeface="Arial"/>
                <a:cs typeface="Arial"/>
              </a:rPr>
              <a:t>Background-repeat</a:t>
            </a:r>
            <a:endParaRPr sz="27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811707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3779" y="6569849"/>
            <a:ext cx="176999" cy="11936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700" dirty="0">
                <a:solidFill>
                  <a:srgbClr val="909090"/>
                </a:solidFill>
                <a:latin typeface="Arial MT"/>
                <a:cs typeface="Arial MT"/>
              </a:rPr>
              <a:t>295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9705" y="1120331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9508" y="1025819"/>
            <a:ext cx="2324628" cy="35500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spc="-27" dirty="0">
                <a:solidFill>
                  <a:srgbClr val="585858"/>
                </a:solidFill>
                <a:latin typeface="Arial MT"/>
                <a:cs typeface="Arial MT"/>
              </a:rPr>
              <a:t>Valeurs</a:t>
            </a:r>
            <a:r>
              <a:rPr sz="2200" spc="-41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possibles</a:t>
            </a:r>
            <a:r>
              <a:rPr sz="2200" spc="-41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1755" y="2115030"/>
            <a:ext cx="129146" cy="251268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1500" dirty="0">
                <a:solidFill>
                  <a:srgbClr val="666666"/>
                </a:solidFill>
                <a:latin typeface="Arial MT"/>
                <a:cs typeface="Arial MT"/>
              </a:rPr>
              <a:t>–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1755" y="2622176"/>
            <a:ext cx="129146" cy="251268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1500" dirty="0">
                <a:solidFill>
                  <a:srgbClr val="666666"/>
                </a:solidFill>
                <a:latin typeface="Arial MT"/>
                <a:cs typeface="Arial MT"/>
              </a:rPr>
              <a:t>–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1756" y="1567543"/>
            <a:ext cx="5638031" cy="134163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  <a:tabLst>
                <a:tab pos="310674" algn="l"/>
              </a:tabLst>
            </a:pPr>
            <a:r>
              <a:rPr sz="2200" baseline="6734" dirty="0">
                <a:solidFill>
                  <a:srgbClr val="666666"/>
                </a:solidFill>
                <a:latin typeface="Arial MT"/>
                <a:cs typeface="Arial MT"/>
              </a:rPr>
              <a:t>–	</a:t>
            </a:r>
            <a:r>
              <a:rPr sz="2000" spc="-5" dirty="0">
                <a:solidFill>
                  <a:srgbClr val="418DD3"/>
                </a:solidFill>
                <a:latin typeface="Arial MT"/>
                <a:cs typeface="Arial MT"/>
              </a:rPr>
              <a:t>no-repeat</a:t>
            </a:r>
            <a:r>
              <a:rPr sz="2000" spc="-14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l’image</a:t>
            </a:r>
            <a:r>
              <a:rPr sz="20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ne</a:t>
            </a:r>
            <a:r>
              <a:rPr sz="20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sera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pas</a:t>
            </a:r>
            <a:r>
              <a:rPr sz="20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répétée</a:t>
            </a:r>
            <a:endParaRPr sz="2000">
              <a:latin typeface="Arial MT"/>
              <a:cs typeface="Arial MT"/>
            </a:endParaRPr>
          </a:p>
          <a:p>
            <a:pPr marL="311250" marR="4611">
              <a:lnSpc>
                <a:spcPct val="166700"/>
              </a:lnSpc>
            </a:pPr>
            <a:r>
              <a:rPr sz="2000" dirty="0">
                <a:solidFill>
                  <a:srgbClr val="418DD3"/>
                </a:solidFill>
                <a:latin typeface="Arial MT"/>
                <a:cs typeface="Arial MT"/>
              </a:rPr>
              <a:t>repeat-x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: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l’image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sera répétée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horizontalement </a:t>
            </a:r>
            <a:r>
              <a:rPr sz="2000" spc="-5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18DD3"/>
                </a:solidFill>
                <a:latin typeface="Arial MT"/>
                <a:cs typeface="Arial MT"/>
              </a:rPr>
              <a:t>repeat-y</a:t>
            </a:r>
            <a:r>
              <a:rPr sz="2000" spc="-14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l’image</a:t>
            </a:r>
            <a:r>
              <a:rPr sz="20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sera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répétée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verticalement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998033" y="322729"/>
            <a:ext cx="3194058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spc="-5" dirty="0">
                <a:solidFill>
                  <a:srgbClr val="585858"/>
                </a:solidFill>
              </a:rPr>
              <a:t>Background-repeat</a:t>
            </a:r>
            <a:endParaRPr sz="2700"/>
          </a:p>
        </p:txBody>
      </p:sp>
      <p:sp>
        <p:nvSpPr>
          <p:cNvPr id="10" name="object 10"/>
          <p:cNvSpPr txBox="1"/>
          <p:nvPr/>
        </p:nvSpPr>
        <p:spPr>
          <a:xfrm>
            <a:off x="4139592" y="5809129"/>
            <a:ext cx="784677" cy="25786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1600" dirty="0">
                <a:latin typeface="Arial MT"/>
                <a:cs typeface="Arial MT"/>
              </a:rPr>
              <a:t>repeat-x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91454" y="5809129"/>
            <a:ext cx="784677" cy="25786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1600" dirty="0">
                <a:latin typeface="Arial MT"/>
                <a:cs typeface="Arial MT"/>
              </a:rPr>
              <a:t>repeat-y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76152" y="5809129"/>
            <a:ext cx="1112731" cy="25786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>
              <a:spcBef>
                <a:spcPts val="91"/>
              </a:spcBef>
            </a:pPr>
            <a:r>
              <a:rPr lang="fr-FR" sz="1600" dirty="0">
                <a:latin typeface="Arial MT"/>
                <a:cs typeface="Arial MT"/>
              </a:rPr>
              <a:t>No-</a:t>
            </a:r>
            <a:r>
              <a:rPr lang="fr-FR" sz="1600" dirty="0" err="1">
                <a:latin typeface="Arial MT"/>
                <a:cs typeface="Arial MT"/>
              </a:rPr>
              <a:t>repeat</a:t>
            </a:r>
            <a:endParaRPr sz="1600" dirty="0">
              <a:latin typeface="Arial MT"/>
              <a:cs typeface="Arial MT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865" y="4080222"/>
            <a:ext cx="2617513" cy="148686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5589" y="4080222"/>
            <a:ext cx="2617513" cy="146380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76782" y="4091748"/>
            <a:ext cx="2629044" cy="149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18273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4298" y="1373904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4101" y="1279392"/>
            <a:ext cx="7457030" cy="688749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Trouver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jolies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textures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fond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  <a:hlinkClick r:id="rId2"/>
              </a:rPr>
              <a:t>http://subtlepatterns.com/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17907" y="322729"/>
            <a:ext cx="5153734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b="1" spc="-5" dirty="0">
                <a:solidFill>
                  <a:srgbClr val="585858"/>
                </a:solidFill>
                <a:latin typeface="Arial"/>
                <a:cs typeface="Arial"/>
              </a:rPr>
              <a:t>Background-repeat</a:t>
            </a:r>
            <a:r>
              <a:rPr sz="2700" b="1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700" b="1" spc="-5" dirty="0">
                <a:solidFill>
                  <a:srgbClr val="585858"/>
                </a:solidFill>
                <a:latin typeface="Arial"/>
                <a:cs typeface="Arial"/>
              </a:rPr>
              <a:t>en</a:t>
            </a:r>
            <a:r>
              <a:rPr sz="2700" b="1" spc="-41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700" b="1" dirty="0">
                <a:solidFill>
                  <a:srgbClr val="585858"/>
                </a:solidFill>
                <a:latin typeface="Arial"/>
                <a:cs typeface="Arial"/>
              </a:rPr>
              <a:t>pratique</a:t>
            </a:r>
            <a:endParaRPr sz="27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086215"/>
            <a:ext cx="9144000" cy="440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2387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334" y="1434416"/>
            <a:ext cx="83022" cy="135333"/>
          </a:xfrm>
          <a:prstGeom prst="rect">
            <a:avLst/>
          </a:prstGeom>
        </p:spPr>
        <p:txBody>
          <a:bodyPr vert="horz" wrap="square" lIns="0" tIns="12104" rIns="0" bIns="0" rtlCol="0">
            <a:spAutoFit/>
          </a:bodyPr>
          <a:lstStyle/>
          <a:p>
            <a:pPr marL="11528">
              <a:spcBef>
                <a:spcPts val="95"/>
              </a:spcBef>
            </a:pPr>
            <a:r>
              <a:rPr sz="800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8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607" y="1300150"/>
            <a:ext cx="7840432" cy="99124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 marR="4611">
              <a:lnSpc>
                <a:spcPct val="118400"/>
              </a:lnSpc>
              <a:spcBef>
                <a:spcPts val="91"/>
              </a:spcBef>
            </a:pPr>
            <a:r>
              <a:rPr sz="1700" spc="-5" dirty="0">
                <a:solidFill>
                  <a:srgbClr val="418DD3"/>
                </a:solidFill>
                <a:latin typeface="Arial MT"/>
                <a:cs typeface="Arial MT"/>
              </a:rPr>
              <a:t>background-position </a:t>
            </a:r>
            <a:r>
              <a:rPr sz="1700" dirty="0">
                <a:solidFill>
                  <a:srgbClr val="418DD3"/>
                </a:solidFill>
                <a:latin typeface="Arial MT"/>
                <a:cs typeface="Arial MT"/>
              </a:rPr>
              <a:t>: valeur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permet de donner la position de l’image de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fond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par </a:t>
            </a:r>
            <a:r>
              <a:rPr sz="1700" spc="-467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rapport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 au</a:t>
            </a:r>
            <a:r>
              <a:rPr sz="17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coin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 haut gauche.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i="1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sz="1700" i="1" spc="-73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700" i="1" spc="-5" dirty="0">
                <a:solidFill>
                  <a:srgbClr val="585858"/>
                </a:solidFill>
                <a:latin typeface="Arial"/>
                <a:cs typeface="Arial"/>
              </a:rPr>
              <a:t>utiliser</a:t>
            </a:r>
            <a:r>
              <a:rPr sz="1700" i="1" spc="-9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700" i="1" spc="-5" dirty="0">
                <a:solidFill>
                  <a:srgbClr val="585858"/>
                </a:solidFill>
                <a:latin typeface="Arial"/>
                <a:cs typeface="Arial"/>
              </a:rPr>
              <a:t>avec background-repeat:</a:t>
            </a:r>
            <a:r>
              <a:rPr sz="1700" i="1" spc="-9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700" i="1" spc="-5" dirty="0">
                <a:solidFill>
                  <a:srgbClr val="585858"/>
                </a:solidFill>
                <a:latin typeface="Arial"/>
                <a:cs typeface="Arial"/>
              </a:rPr>
              <a:t>no-repeat.</a:t>
            </a:r>
            <a:endParaRPr sz="1700">
              <a:latin typeface="Arial"/>
              <a:cs typeface="Arial"/>
            </a:endParaRPr>
          </a:p>
          <a:p>
            <a:pPr marL="11528">
              <a:spcBef>
                <a:spcPts val="654"/>
              </a:spcBef>
            </a:pPr>
            <a:r>
              <a:rPr sz="1700" spc="-23" dirty="0">
                <a:solidFill>
                  <a:srgbClr val="585858"/>
                </a:solidFill>
                <a:latin typeface="Arial MT"/>
                <a:cs typeface="Arial MT"/>
              </a:rPr>
              <a:t>Valeurs</a:t>
            </a:r>
            <a:r>
              <a:rPr sz="1700" spc="-32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possibles</a:t>
            </a:r>
            <a:r>
              <a:rPr sz="1700" spc="-32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1334" y="2091401"/>
            <a:ext cx="83022" cy="135333"/>
          </a:xfrm>
          <a:prstGeom prst="rect">
            <a:avLst/>
          </a:prstGeom>
        </p:spPr>
        <p:txBody>
          <a:bodyPr vert="horz" wrap="square" lIns="0" tIns="12104" rIns="0" bIns="0" rtlCol="0">
            <a:spAutoFit/>
          </a:bodyPr>
          <a:lstStyle/>
          <a:p>
            <a:pPr marL="11528">
              <a:spcBef>
                <a:spcPts val="95"/>
              </a:spcBef>
            </a:pPr>
            <a:r>
              <a:rPr sz="800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8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3384" y="2763370"/>
            <a:ext cx="114732" cy="220148"/>
          </a:xfrm>
          <a:prstGeom prst="rect">
            <a:avLst/>
          </a:prstGeom>
        </p:spPr>
        <p:txBody>
          <a:bodyPr vert="horz" wrap="square" lIns="0" tIns="14410" rIns="0" bIns="0" rtlCol="0">
            <a:spAutoFit/>
          </a:bodyPr>
          <a:lstStyle/>
          <a:p>
            <a:pPr marL="11528">
              <a:spcBef>
                <a:spcPts val="113"/>
              </a:spcBef>
            </a:pPr>
            <a:r>
              <a:rPr sz="1300" spc="9" dirty="0">
                <a:solidFill>
                  <a:srgbClr val="666666"/>
                </a:solidFill>
                <a:latin typeface="Arial MT"/>
                <a:cs typeface="Arial MT"/>
              </a:rPr>
              <a:t>–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3385" y="2268327"/>
            <a:ext cx="7909041" cy="737667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299723" marR="4611" indent="-288195">
              <a:lnSpc>
                <a:spcPct val="136000"/>
              </a:lnSpc>
              <a:spcBef>
                <a:spcPts val="91"/>
              </a:spcBef>
              <a:tabLst>
                <a:tab pos="299146" algn="l"/>
              </a:tabLst>
            </a:pPr>
            <a:r>
              <a:rPr sz="1900" spc="14" baseline="3968" dirty="0">
                <a:solidFill>
                  <a:srgbClr val="666666"/>
                </a:solidFill>
                <a:latin typeface="Arial MT"/>
                <a:cs typeface="Arial MT"/>
              </a:rPr>
              <a:t>–	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Des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valeurs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numériques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sur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des axes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x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et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y : </a:t>
            </a:r>
            <a:r>
              <a:rPr sz="1700" spc="-5" dirty="0">
                <a:solidFill>
                  <a:srgbClr val="418DD3"/>
                </a:solidFill>
                <a:latin typeface="Arial MT"/>
                <a:cs typeface="Arial MT"/>
              </a:rPr>
              <a:t>background-position: 10px 30px; </a:t>
            </a:r>
            <a:r>
              <a:rPr sz="1700" spc="-467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1700" spc="-23" dirty="0">
                <a:solidFill>
                  <a:srgbClr val="585858"/>
                </a:solidFill>
                <a:latin typeface="Arial MT"/>
                <a:cs typeface="Arial MT"/>
              </a:rPr>
              <a:t>Valeurs</a:t>
            </a:r>
            <a:r>
              <a:rPr sz="17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en</a:t>
            </a:r>
            <a:r>
              <a:rPr sz="17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toute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lettre </a:t>
            </a:r>
            <a:r>
              <a:rPr sz="1700" spc="-5" dirty="0">
                <a:solidFill>
                  <a:srgbClr val="418DD3"/>
                </a:solidFill>
                <a:latin typeface="Arial MT"/>
                <a:cs typeface="Arial MT"/>
              </a:rPr>
              <a:t>background-position:right</a:t>
            </a:r>
            <a:r>
              <a:rPr sz="1700" spc="-9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418DD3"/>
                </a:solidFill>
                <a:latin typeface="Arial MT"/>
                <a:cs typeface="Arial MT"/>
              </a:rPr>
              <a:t>top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(en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 haut</a:t>
            </a:r>
            <a:r>
              <a:rPr sz="17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 droite):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0028" y="3163325"/>
            <a:ext cx="83022" cy="135333"/>
          </a:xfrm>
          <a:prstGeom prst="rect">
            <a:avLst/>
          </a:prstGeom>
        </p:spPr>
        <p:txBody>
          <a:bodyPr vert="horz" wrap="square" lIns="0" tIns="12104" rIns="0" bIns="0" rtlCol="0">
            <a:spAutoFit/>
          </a:bodyPr>
          <a:lstStyle/>
          <a:p>
            <a:pPr marL="11528">
              <a:spcBef>
                <a:spcPts val="95"/>
              </a:spcBef>
            </a:pPr>
            <a:r>
              <a:rPr sz="800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800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83707" y="2982941"/>
            <a:ext cx="1533032" cy="1798064"/>
          </a:xfrm>
          <a:prstGeom prst="rect">
            <a:avLst/>
          </a:prstGeom>
        </p:spPr>
        <p:txBody>
          <a:bodyPr vert="horz" wrap="square" lIns="0" tIns="14410" rIns="0" bIns="0" rtlCol="0">
            <a:spAutoFit/>
          </a:bodyPr>
          <a:lstStyle/>
          <a:p>
            <a:pPr marL="11528" marR="4611">
              <a:lnSpc>
                <a:spcPct val="134900"/>
              </a:lnSpc>
              <a:spcBef>
                <a:spcPts val="113"/>
              </a:spcBef>
            </a:pP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top :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en haut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bottom</a:t>
            </a:r>
            <a:r>
              <a:rPr sz="1700" spc="-32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1700" spc="-27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en</a:t>
            </a:r>
            <a:r>
              <a:rPr sz="1700" spc="-32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bas </a:t>
            </a:r>
            <a:r>
              <a:rPr sz="1700" spc="-462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left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: à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gauche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 center : centré </a:t>
            </a:r>
            <a:r>
              <a:rPr sz="17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right</a:t>
            </a:r>
            <a:r>
              <a:rPr sz="17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17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1700" spc="-23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585858"/>
                </a:solidFill>
                <a:latin typeface="Arial MT"/>
                <a:cs typeface="Arial MT"/>
              </a:rPr>
              <a:t>droite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30028" y="3520632"/>
            <a:ext cx="83022" cy="135333"/>
          </a:xfrm>
          <a:prstGeom prst="rect">
            <a:avLst/>
          </a:prstGeom>
        </p:spPr>
        <p:txBody>
          <a:bodyPr vert="horz" wrap="square" lIns="0" tIns="12104" rIns="0" bIns="0" rtlCol="0">
            <a:spAutoFit/>
          </a:bodyPr>
          <a:lstStyle/>
          <a:p>
            <a:pPr marL="11528">
              <a:spcBef>
                <a:spcPts val="95"/>
              </a:spcBef>
            </a:pPr>
            <a:r>
              <a:rPr sz="800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800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30028" y="3866414"/>
            <a:ext cx="83022" cy="135333"/>
          </a:xfrm>
          <a:prstGeom prst="rect">
            <a:avLst/>
          </a:prstGeom>
        </p:spPr>
        <p:txBody>
          <a:bodyPr vert="horz" wrap="square" lIns="0" tIns="12104" rIns="0" bIns="0" rtlCol="0">
            <a:spAutoFit/>
          </a:bodyPr>
          <a:lstStyle/>
          <a:p>
            <a:pPr marL="11528">
              <a:spcBef>
                <a:spcPts val="95"/>
              </a:spcBef>
            </a:pPr>
            <a:r>
              <a:rPr sz="800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800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30028" y="4223721"/>
            <a:ext cx="83022" cy="135333"/>
          </a:xfrm>
          <a:prstGeom prst="rect">
            <a:avLst/>
          </a:prstGeom>
        </p:spPr>
        <p:txBody>
          <a:bodyPr vert="horz" wrap="square" lIns="0" tIns="12104" rIns="0" bIns="0" rtlCol="0">
            <a:spAutoFit/>
          </a:bodyPr>
          <a:lstStyle/>
          <a:p>
            <a:pPr marL="11528">
              <a:spcBef>
                <a:spcPts val="95"/>
              </a:spcBef>
            </a:pPr>
            <a:r>
              <a:rPr sz="800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800">
              <a:latin typeface="Lucida Console"/>
              <a:cs typeface="Lucida Consol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0028" y="4581029"/>
            <a:ext cx="83022" cy="135333"/>
          </a:xfrm>
          <a:prstGeom prst="rect">
            <a:avLst/>
          </a:prstGeom>
        </p:spPr>
        <p:txBody>
          <a:bodyPr vert="horz" wrap="square" lIns="0" tIns="12104" rIns="0" bIns="0" rtlCol="0">
            <a:spAutoFit/>
          </a:bodyPr>
          <a:lstStyle/>
          <a:p>
            <a:pPr marL="11528">
              <a:spcBef>
                <a:spcPts val="95"/>
              </a:spcBef>
            </a:pPr>
            <a:r>
              <a:rPr sz="800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800">
              <a:latin typeface="Lucida Console"/>
              <a:cs typeface="Lucida Console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848131" y="322729"/>
            <a:ext cx="3500780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spc="-5" dirty="0">
                <a:solidFill>
                  <a:srgbClr val="585858"/>
                </a:solidFill>
              </a:rPr>
              <a:t>Background-position</a:t>
            </a:r>
            <a:endParaRPr sz="2700"/>
          </a:p>
        </p:txBody>
      </p:sp>
    </p:spTree>
    <p:extLst>
      <p:ext uri="{BB962C8B-B14F-4D97-AF65-F5344CB8AC3E}">
        <p14:creationId xmlns:p14="http://schemas.microsoft.com/office/powerpoint/2010/main" val="45597921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6612" cy="6858000"/>
          </a:xfrm>
          <a:custGeom>
            <a:avLst/>
            <a:gdLst/>
            <a:ahLst/>
            <a:cxnLst/>
            <a:rect l="l" t="t" r="r" b="b"/>
            <a:pathLst>
              <a:path w="5040630" h="7556500">
                <a:moveTo>
                  <a:pt x="0" y="0"/>
                </a:moveTo>
                <a:lnTo>
                  <a:pt x="5040312" y="0"/>
                </a:lnTo>
                <a:lnTo>
                  <a:pt x="5040312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7556" y="306480"/>
            <a:ext cx="3462728" cy="839323"/>
          </a:xfrm>
          <a:prstGeom prst="rect">
            <a:avLst/>
          </a:prstGeom>
        </p:spPr>
        <p:txBody>
          <a:bodyPr vert="horz" wrap="square" lIns="0" tIns="43806" rIns="0" bIns="0" rtlCol="0">
            <a:spAutoFit/>
          </a:bodyPr>
          <a:lstStyle/>
          <a:p>
            <a:pPr marL="11528" marR="4611">
              <a:lnSpc>
                <a:spcPts val="3086"/>
              </a:lnSpc>
              <a:spcBef>
                <a:spcPts val="345"/>
              </a:spcBef>
            </a:pPr>
            <a:r>
              <a:rPr sz="2700" spc="-5" dirty="0"/>
              <a:t>Une</a:t>
            </a:r>
            <a:r>
              <a:rPr sz="2700" spc="-32" dirty="0"/>
              <a:t> </a:t>
            </a:r>
            <a:r>
              <a:rPr sz="2700" spc="-5" dirty="0"/>
              <a:t>étoile</a:t>
            </a:r>
            <a:r>
              <a:rPr sz="2700" spc="-27" dirty="0"/>
              <a:t> </a:t>
            </a:r>
            <a:r>
              <a:rPr sz="2700" spc="-5" dirty="0"/>
              <a:t>alignée</a:t>
            </a:r>
            <a:r>
              <a:rPr sz="2700" spc="-32" dirty="0"/>
              <a:t> </a:t>
            </a:r>
            <a:r>
              <a:rPr sz="2700" spc="-5" dirty="0"/>
              <a:t>en </a:t>
            </a:r>
            <a:r>
              <a:rPr sz="2700" spc="-743" dirty="0"/>
              <a:t> </a:t>
            </a:r>
            <a:r>
              <a:rPr sz="2700" dirty="0"/>
              <a:t>bas</a:t>
            </a:r>
            <a:r>
              <a:rPr sz="2700" spc="-9" dirty="0"/>
              <a:t> </a:t>
            </a:r>
            <a:r>
              <a:rPr sz="2700" dirty="0"/>
              <a:t>à</a:t>
            </a:r>
            <a:r>
              <a:rPr sz="2700" spc="-9" dirty="0"/>
              <a:t> </a:t>
            </a:r>
            <a:r>
              <a:rPr sz="2700" dirty="0"/>
              <a:t>droite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230618" y="1613647"/>
            <a:ext cx="3967781" cy="274320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dirty="0">
                <a:solidFill>
                  <a:srgbClr val="FAF9F9"/>
                </a:solidFill>
                <a:latin typeface="Arial MT"/>
                <a:cs typeface="Arial MT"/>
              </a:rPr>
              <a:t>.backgroundposition</a:t>
            </a:r>
            <a:r>
              <a:rPr spc="-4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>
              <a:latin typeface="Arial MT"/>
              <a:cs typeface="Arial MT"/>
            </a:endParaRPr>
          </a:p>
          <a:p>
            <a:pPr marL="472639" marR="834612">
              <a:lnSpc>
                <a:spcPct val="152800"/>
              </a:lnSpc>
              <a:spcBef>
                <a:spcPts val="326"/>
              </a:spcBef>
            </a:pP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background-color: #A4D0F2; </a:t>
            </a:r>
            <a:r>
              <a:rPr sz="1600" spc="-44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background-image: url('img/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etoile.png');</a:t>
            </a:r>
            <a:endParaRPr sz="1600">
              <a:latin typeface="Arial MT"/>
              <a:cs typeface="Arial MT"/>
            </a:endParaRPr>
          </a:p>
          <a:p>
            <a:pPr marL="472639">
              <a:spcBef>
                <a:spcPts val="1307"/>
              </a:spcBef>
            </a:pP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background-repeat:</a:t>
            </a:r>
            <a:r>
              <a:rPr sz="1600" spc="-4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no-repeat;</a:t>
            </a:r>
            <a:endParaRPr sz="1600">
              <a:latin typeface="Arial MT"/>
              <a:cs typeface="Arial MT"/>
            </a:endParaRPr>
          </a:p>
          <a:p>
            <a:pPr marL="472639">
              <a:spcBef>
                <a:spcPts val="1212"/>
              </a:spcBef>
            </a:pPr>
            <a:r>
              <a:rPr sz="1600" b="1" dirty="0">
                <a:solidFill>
                  <a:srgbClr val="FFAF00"/>
                </a:solidFill>
                <a:latin typeface="Arial"/>
                <a:cs typeface="Arial"/>
              </a:rPr>
              <a:t>background-position:</a:t>
            </a:r>
            <a:r>
              <a:rPr sz="1600" b="1" spc="-41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AF00"/>
                </a:solidFill>
                <a:latin typeface="Arial"/>
                <a:cs typeface="Arial"/>
              </a:rPr>
              <a:t>right</a:t>
            </a:r>
            <a:r>
              <a:rPr sz="1600" b="1" spc="-41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FFAF00"/>
                </a:solidFill>
                <a:latin typeface="Arial"/>
                <a:cs typeface="Arial"/>
              </a:rPr>
              <a:t>bottom;</a:t>
            </a:r>
            <a:endParaRPr sz="1600">
              <a:latin typeface="Arial"/>
              <a:cs typeface="Arial"/>
            </a:endParaRPr>
          </a:p>
          <a:p>
            <a:pPr marL="11528">
              <a:spcBef>
                <a:spcPts val="1312"/>
              </a:spcBef>
            </a:pPr>
            <a:r>
              <a:rPr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3075" y="2178423"/>
            <a:ext cx="4433629" cy="249539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3779" y="6578584"/>
            <a:ext cx="176999" cy="110632"/>
          </a:xfrm>
          <a:prstGeom prst="rect">
            <a:avLst/>
          </a:prstGeom>
        </p:spPr>
        <p:txBody>
          <a:bodyPr vert="horz" wrap="square" lIns="0" tIns="2882" rIns="0" bIns="0" rtlCol="0">
            <a:spAutoFit/>
          </a:bodyPr>
          <a:lstStyle/>
          <a:p>
            <a:pPr marL="11528">
              <a:spcBef>
                <a:spcPts val="23"/>
              </a:spcBef>
            </a:pPr>
            <a:r>
              <a:rPr sz="700" dirty="0">
                <a:solidFill>
                  <a:srgbClr val="909090"/>
                </a:solidFill>
                <a:latin typeface="Arial MT"/>
                <a:cs typeface="Arial MT"/>
              </a:rPr>
              <a:t>299</a:t>
            </a:r>
            <a:endParaRPr sz="7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662905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334" y="1441908"/>
            <a:ext cx="92247" cy="148976"/>
          </a:xfrm>
          <a:prstGeom prst="rect">
            <a:avLst/>
          </a:prstGeom>
        </p:spPr>
        <p:txBody>
          <a:bodyPr vert="horz" wrap="square" lIns="0" tIns="10375" rIns="0" bIns="0" rtlCol="0">
            <a:spAutoFit/>
          </a:bodyPr>
          <a:lstStyle/>
          <a:p>
            <a:pPr marL="11528">
              <a:spcBef>
                <a:spcPts val="82"/>
              </a:spcBef>
            </a:pPr>
            <a:r>
              <a:rPr sz="9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9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607" y="1203320"/>
            <a:ext cx="7242555" cy="945136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 marR="4611">
              <a:lnSpc>
                <a:spcPct val="151500"/>
              </a:lnSpc>
              <a:spcBef>
                <a:spcPts val="91"/>
              </a:spcBef>
            </a:pP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On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place une balise </a:t>
            </a:r>
            <a:r>
              <a:rPr sz="2000" dirty="0">
                <a:solidFill>
                  <a:srgbClr val="E46C0A"/>
                </a:solidFill>
                <a:latin typeface="Arial MT"/>
                <a:cs typeface="Arial MT"/>
              </a:rPr>
              <a:t>&lt;style&gt;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dans la balise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&lt;head&gt;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du document </a:t>
            </a:r>
            <a:r>
              <a:rPr sz="2000" spc="-5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Changer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la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couleur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 de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tous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les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titres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H2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en blanc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1334" y="1902951"/>
            <a:ext cx="92247" cy="148976"/>
          </a:xfrm>
          <a:prstGeom prst="rect">
            <a:avLst/>
          </a:prstGeom>
        </p:spPr>
        <p:txBody>
          <a:bodyPr vert="horz" wrap="square" lIns="0" tIns="10375" rIns="0" bIns="0" rtlCol="0">
            <a:spAutoFit/>
          </a:bodyPr>
          <a:lstStyle/>
          <a:p>
            <a:pPr marL="11528">
              <a:spcBef>
                <a:spcPts val="82"/>
              </a:spcBef>
            </a:pPr>
            <a:r>
              <a:rPr sz="9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9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1173" y="2777847"/>
            <a:ext cx="2580038" cy="2907305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000" dirty="0">
                <a:solidFill>
                  <a:srgbClr val="E46C0A"/>
                </a:solidFill>
                <a:latin typeface="Arial MT"/>
                <a:cs typeface="Arial MT"/>
              </a:rPr>
              <a:t>&lt;style</a:t>
            </a:r>
            <a:r>
              <a:rPr sz="2000" spc="-77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E46C0A"/>
                </a:solidFill>
                <a:latin typeface="Arial MT"/>
                <a:cs typeface="Arial MT"/>
              </a:rPr>
              <a:t>type="text/css"&gt;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200">
              <a:latin typeface="Arial MT"/>
              <a:cs typeface="Arial MT"/>
            </a:endParaRPr>
          </a:p>
          <a:p>
            <a:pPr marL="11528">
              <a:spcBef>
                <a:spcPts val="1906"/>
              </a:spcBef>
            </a:pPr>
            <a:r>
              <a:rPr sz="2000" b="1" spc="-5" dirty="0">
                <a:solidFill>
                  <a:srgbClr val="00B050"/>
                </a:solidFill>
                <a:latin typeface="Arial"/>
                <a:cs typeface="Arial"/>
              </a:rPr>
              <a:t>h2{</a:t>
            </a:r>
            <a:endParaRPr sz="2000">
              <a:latin typeface="Arial"/>
              <a:cs typeface="Arial"/>
            </a:endParaRPr>
          </a:p>
          <a:p>
            <a:pPr marL="152167">
              <a:spcBef>
                <a:spcPts val="690"/>
              </a:spcBef>
            </a:pPr>
            <a:r>
              <a:rPr sz="2000" b="1" spc="-5" dirty="0">
                <a:solidFill>
                  <a:srgbClr val="00B050"/>
                </a:solidFill>
                <a:latin typeface="Arial"/>
                <a:cs typeface="Arial"/>
              </a:rPr>
              <a:t>color:</a:t>
            </a:r>
            <a:r>
              <a:rPr sz="2000" b="1" spc="-45" dirty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B050"/>
                </a:solidFill>
                <a:latin typeface="Arial"/>
                <a:cs typeface="Arial"/>
              </a:rPr>
              <a:t>#fff;</a:t>
            </a:r>
            <a:endParaRPr sz="2000">
              <a:latin typeface="Arial"/>
              <a:cs typeface="Arial"/>
            </a:endParaRPr>
          </a:p>
          <a:p>
            <a:pPr marL="11528">
              <a:spcBef>
                <a:spcPts val="781"/>
              </a:spcBef>
            </a:pPr>
            <a:r>
              <a:rPr sz="2000" b="1" dirty="0">
                <a:solidFill>
                  <a:srgbClr val="00B050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 marL="11528">
              <a:spcBef>
                <a:spcPts val="1906"/>
              </a:spcBef>
            </a:pPr>
            <a:r>
              <a:rPr sz="2000" dirty="0">
                <a:solidFill>
                  <a:srgbClr val="E46C0A"/>
                </a:solidFill>
                <a:latin typeface="Arial MT"/>
                <a:cs typeface="Arial MT"/>
              </a:rPr>
              <a:t>&lt;/style&gt;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22275" y="322729"/>
            <a:ext cx="6753069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dirty="0">
                <a:solidFill>
                  <a:srgbClr val="585858"/>
                </a:solidFill>
              </a:rPr>
              <a:t>Le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CSS</a:t>
            </a:r>
            <a:r>
              <a:rPr sz="2700" spc="-18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«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interne»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dans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l’entête</a:t>
            </a:r>
            <a:r>
              <a:rPr sz="2700" spc="-9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du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HTML</a:t>
            </a:r>
            <a:endParaRPr sz="2700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68497" y="2905445"/>
            <a:ext cx="3082327" cy="272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255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4298" y="1372752"/>
            <a:ext cx="92247" cy="148976"/>
          </a:xfrm>
          <a:prstGeom prst="rect">
            <a:avLst/>
          </a:prstGeom>
        </p:spPr>
        <p:txBody>
          <a:bodyPr vert="horz" wrap="square" lIns="0" tIns="10375" rIns="0" bIns="0" rtlCol="0">
            <a:spAutoFit/>
          </a:bodyPr>
          <a:lstStyle/>
          <a:p>
            <a:pPr marL="11528">
              <a:spcBef>
                <a:spcPts val="82"/>
              </a:spcBef>
            </a:pPr>
            <a:r>
              <a:rPr sz="9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9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4101" y="1191770"/>
            <a:ext cx="7960354" cy="83045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 marR="4611">
              <a:lnSpc>
                <a:spcPct val="132600"/>
              </a:lnSpc>
              <a:spcBef>
                <a:spcPts val="91"/>
              </a:spcBef>
            </a:pPr>
            <a:r>
              <a:rPr sz="2000" spc="-5" dirty="0">
                <a:solidFill>
                  <a:srgbClr val="418DD3"/>
                </a:solidFill>
                <a:latin typeface="Arial MT"/>
                <a:cs typeface="Arial MT"/>
              </a:rPr>
              <a:t>background-attachment: </a:t>
            </a:r>
            <a:r>
              <a:rPr sz="2000" dirty="0">
                <a:solidFill>
                  <a:srgbClr val="418DD3"/>
                </a:solidFill>
                <a:latin typeface="Arial MT"/>
                <a:cs typeface="Arial MT"/>
              </a:rPr>
              <a:t>valeur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est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très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peu utilisé, et permet de définir </a:t>
            </a:r>
            <a:r>
              <a:rPr sz="2000" spc="-5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si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 l’image de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fond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défile par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rapport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au document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4298" y="2237206"/>
            <a:ext cx="92247" cy="148976"/>
          </a:xfrm>
          <a:prstGeom prst="rect">
            <a:avLst/>
          </a:prstGeom>
        </p:spPr>
        <p:txBody>
          <a:bodyPr vert="horz" wrap="square" lIns="0" tIns="10375" rIns="0" bIns="0" rtlCol="0">
            <a:spAutoFit/>
          </a:bodyPr>
          <a:lstStyle/>
          <a:p>
            <a:pPr marL="11528">
              <a:spcBef>
                <a:spcPts val="82"/>
              </a:spcBef>
            </a:pPr>
            <a:r>
              <a:rPr sz="9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9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4101" y="1998617"/>
            <a:ext cx="7593095" cy="1349124"/>
          </a:xfrm>
          <a:prstGeom prst="rect">
            <a:avLst/>
          </a:prstGeom>
        </p:spPr>
        <p:txBody>
          <a:bodyPr vert="horz" wrap="square" lIns="0" tIns="168306" rIns="0" bIns="0" rtlCol="0">
            <a:spAutoFit/>
          </a:bodyPr>
          <a:lstStyle/>
          <a:p>
            <a:pPr marL="11528">
              <a:spcBef>
                <a:spcPts val="1325"/>
              </a:spcBef>
            </a:pPr>
            <a:r>
              <a:rPr sz="2000" spc="-27" dirty="0">
                <a:solidFill>
                  <a:srgbClr val="585858"/>
                </a:solidFill>
                <a:latin typeface="Arial MT"/>
                <a:cs typeface="Arial MT"/>
              </a:rPr>
              <a:t>Valeurs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 par défaut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(et si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 on le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précise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pas), la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valeur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est</a:t>
            </a:r>
            <a:r>
              <a:rPr sz="2000" spc="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18DD3"/>
                </a:solidFill>
                <a:latin typeface="Arial MT"/>
                <a:cs typeface="Arial MT"/>
              </a:rPr>
              <a:t>scroll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.</a:t>
            </a:r>
            <a:endParaRPr sz="2000">
              <a:latin typeface="Arial MT"/>
              <a:cs typeface="Arial MT"/>
            </a:endParaRPr>
          </a:p>
          <a:p>
            <a:pPr marL="11528" marR="4611">
              <a:lnSpc>
                <a:spcPct val="132600"/>
              </a:lnSpc>
              <a:spcBef>
                <a:spcPts val="454"/>
              </a:spcBef>
            </a:pP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On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peut utiliser </a:t>
            </a:r>
            <a:r>
              <a:rPr sz="2000" spc="-5" dirty="0">
                <a:solidFill>
                  <a:srgbClr val="418DD3"/>
                </a:solidFill>
                <a:latin typeface="Arial MT"/>
                <a:cs typeface="Arial MT"/>
              </a:rPr>
              <a:t>background-attachment:fixed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si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on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veut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que l’image </a:t>
            </a:r>
            <a:r>
              <a:rPr sz="2000" spc="-5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reste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visible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que le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contenu scroll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 par-dessus.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4298" y="2709775"/>
            <a:ext cx="92247" cy="148976"/>
          </a:xfrm>
          <a:prstGeom prst="rect">
            <a:avLst/>
          </a:prstGeom>
        </p:spPr>
        <p:txBody>
          <a:bodyPr vert="horz" wrap="square" lIns="0" tIns="10375" rIns="0" bIns="0" rtlCol="0">
            <a:spAutoFit/>
          </a:bodyPr>
          <a:lstStyle/>
          <a:p>
            <a:pPr marL="11528">
              <a:spcBef>
                <a:spcPts val="82"/>
              </a:spcBef>
            </a:pPr>
            <a:r>
              <a:rPr sz="9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90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94452" y="322729"/>
            <a:ext cx="4000644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spc="-5" dirty="0">
                <a:solidFill>
                  <a:srgbClr val="585858"/>
                </a:solidFill>
              </a:rPr>
              <a:t>Background-attachment</a:t>
            </a:r>
            <a:endParaRPr sz="2700"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076" y="3803597"/>
            <a:ext cx="3989690" cy="269709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46951" y="3826649"/>
            <a:ext cx="3932035" cy="267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3149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4000" cy="3692370"/>
          </a:xfrm>
          <a:custGeom>
            <a:avLst/>
            <a:gdLst/>
            <a:ahLst/>
            <a:cxnLst/>
            <a:rect l="l" t="t" r="r" b="b"/>
            <a:pathLst>
              <a:path w="10071100" h="4068445">
                <a:moveTo>
                  <a:pt x="0" y="0"/>
                </a:moveTo>
                <a:lnTo>
                  <a:pt x="10071100" y="0"/>
                </a:lnTo>
                <a:lnTo>
                  <a:pt x="10071100" y="4067873"/>
                </a:lnTo>
                <a:lnTo>
                  <a:pt x="0" y="40678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82527" y="184417"/>
            <a:ext cx="2787017" cy="35500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spc="-41" dirty="0"/>
              <a:t>Tout</a:t>
            </a:r>
            <a:r>
              <a:rPr sz="2200" spc="-23" dirty="0"/>
              <a:t> </a:t>
            </a:r>
            <a:r>
              <a:rPr sz="2200" dirty="0"/>
              <a:t>dans</a:t>
            </a:r>
            <a:r>
              <a:rPr sz="2200" spc="-23" dirty="0"/>
              <a:t> </a:t>
            </a:r>
            <a:r>
              <a:rPr sz="2200" dirty="0"/>
              <a:t>une</a:t>
            </a:r>
            <a:r>
              <a:rPr sz="2200" spc="-23" dirty="0"/>
              <a:t> </a:t>
            </a:r>
            <a:r>
              <a:rPr sz="2200" dirty="0"/>
              <a:t>ligne</a:t>
            </a:r>
            <a:r>
              <a:rPr sz="2200" spc="-23" dirty="0"/>
              <a:t> </a:t>
            </a:r>
            <a:r>
              <a:rPr sz="2200" dirty="0"/>
              <a:t>!</a:t>
            </a:r>
            <a:endParaRPr sz="2200"/>
          </a:p>
        </p:txBody>
      </p:sp>
      <p:sp>
        <p:nvSpPr>
          <p:cNvPr id="4" name="object 4"/>
          <p:cNvSpPr txBox="1"/>
          <p:nvPr/>
        </p:nvSpPr>
        <p:spPr>
          <a:xfrm>
            <a:off x="426643" y="756155"/>
            <a:ext cx="7405718" cy="238589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 marR="4611">
              <a:lnSpc>
                <a:spcPct val="143500"/>
              </a:lnSpc>
              <a:spcBef>
                <a:spcPts val="91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Il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est possible de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combiner toutes ces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propriétés dans une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seule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et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même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ligne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: </a:t>
            </a:r>
            <a:r>
              <a:rPr sz="1600" spc="-44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background</a:t>
            </a:r>
            <a:r>
              <a:rPr sz="1600" spc="-9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: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propriete1 propriete2</a:t>
            </a:r>
            <a:r>
              <a:rPr sz="1600" spc="-9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propriete3;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>
              <a:latin typeface="Arial MT"/>
              <a:cs typeface="Arial MT"/>
            </a:endParaRPr>
          </a:p>
          <a:p>
            <a:pPr>
              <a:spcBef>
                <a:spcPts val="32"/>
              </a:spcBef>
            </a:pPr>
            <a:endParaRPr sz="2100">
              <a:latin typeface="Arial MT"/>
              <a:cs typeface="Arial MT"/>
            </a:endParaRPr>
          </a:p>
          <a:p>
            <a:pPr marL="11528"/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h2</a:t>
            </a:r>
            <a:r>
              <a:rPr sz="1600" spc="-4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600">
              <a:latin typeface="Arial MT"/>
              <a:cs typeface="Arial MT"/>
            </a:endParaRPr>
          </a:p>
          <a:p>
            <a:pPr marL="126806">
              <a:spcBef>
                <a:spcPts val="1307"/>
              </a:spcBef>
            </a:pPr>
            <a:r>
              <a:rPr sz="1600" b="1" dirty="0">
                <a:solidFill>
                  <a:srgbClr val="FFAF00"/>
                </a:solidFill>
                <a:latin typeface="Arial"/>
                <a:cs typeface="Arial"/>
              </a:rPr>
              <a:t>background:#7AAAAF</a:t>
            </a:r>
            <a:r>
              <a:rPr sz="1600" b="1" spc="-18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FFAF00"/>
                </a:solidFill>
                <a:latin typeface="Arial"/>
                <a:cs typeface="Arial"/>
              </a:rPr>
              <a:t>url("img/etoile.png")</a:t>
            </a:r>
            <a:r>
              <a:rPr sz="1600" b="1" spc="-18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FFAF00"/>
                </a:solidFill>
                <a:latin typeface="Arial"/>
                <a:cs typeface="Arial"/>
              </a:rPr>
              <a:t>no-repeat</a:t>
            </a:r>
            <a:r>
              <a:rPr sz="1600" b="1" spc="-14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AF00"/>
                </a:solidFill>
                <a:latin typeface="Arial"/>
                <a:cs typeface="Arial"/>
              </a:rPr>
              <a:t>center</a:t>
            </a:r>
            <a:r>
              <a:rPr sz="1600" b="1" spc="-23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FFAF00"/>
                </a:solidFill>
                <a:latin typeface="Arial"/>
                <a:cs typeface="Arial"/>
              </a:rPr>
              <a:t>left;</a:t>
            </a:r>
            <a:endParaRPr sz="1600">
              <a:latin typeface="Arial"/>
              <a:cs typeface="Arial"/>
            </a:endParaRPr>
          </a:p>
          <a:p>
            <a:pPr marL="11528">
              <a:spcBef>
                <a:spcPts val="1216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6493" y="4565916"/>
            <a:ext cx="4332550" cy="28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363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0071100" h="7556500">
                <a:moveTo>
                  <a:pt x="10071100" y="0"/>
                </a:moveTo>
                <a:lnTo>
                  <a:pt x="0" y="0"/>
                </a:lnTo>
                <a:lnTo>
                  <a:pt x="0" y="7556500"/>
                </a:lnTo>
                <a:lnTo>
                  <a:pt x="10071100" y="7556500"/>
                </a:lnTo>
                <a:lnTo>
                  <a:pt x="10071100" y="0"/>
                </a:lnTo>
                <a:close/>
              </a:path>
            </a:pathLst>
          </a:custGeom>
          <a:solidFill>
            <a:srgbClr val="192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55380" y="3802962"/>
            <a:ext cx="6578951" cy="10373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5380" y="3874431"/>
            <a:ext cx="6578951" cy="10373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7200" y="241411"/>
            <a:ext cx="8229600" cy="1209454"/>
          </a:xfrm>
          <a:prstGeom prst="rect">
            <a:avLst/>
          </a:prstGeom>
        </p:spPr>
        <p:txBody>
          <a:bodyPr vert="horz" wrap="square" lIns="0" tIns="54757" rIns="0" bIns="0" rtlCol="0">
            <a:spAutoFit/>
          </a:bodyPr>
          <a:lstStyle/>
          <a:p>
            <a:pPr marL="2861774" marR="4611" indent="-1741273">
              <a:lnSpc>
                <a:spcPts val="4539"/>
              </a:lnSpc>
              <a:spcBef>
                <a:spcPts val="431"/>
              </a:spcBef>
            </a:pPr>
            <a:r>
              <a:rPr spc="-5" dirty="0"/>
              <a:t>Dimensions,</a:t>
            </a:r>
            <a:r>
              <a:rPr spc="-45" dirty="0"/>
              <a:t> </a:t>
            </a:r>
            <a:r>
              <a:rPr spc="-5" dirty="0"/>
              <a:t>margin</a:t>
            </a:r>
            <a:r>
              <a:rPr spc="-45" dirty="0"/>
              <a:t> </a:t>
            </a:r>
            <a:r>
              <a:rPr spc="-5" dirty="0"/>
              <a:t>et </a:t>
            </a:r>
            <a:r>
              <a:rPr spc="-1094" dirty="0"/>
              <a:t> </a:t>
            </a:r>
            <a:r>
              <a:rPr spc="-5" dirty="0"/>
              <a:t>padding</a:t>
            </a:r>
          </a:p>
        </p:txBody>
      </p:sp>
    </p:spTree>
    <p:extLst>
      <p:ext uri="{BB962C8B-B14F-4D97-AF65-F5344CB8AC3E}">
        <p14:creationId xmlns:p14="http://schemas.microsoft.com/office/powerpoint/2010/main" val="6868158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556" y="1196404"/>
            <a:ext cx="8709285" cy="2999239"/>
          </a:xfrm>
          <a:prstGeom prst="rect">
            <a:avLst/>
          </a:prstGeom>
        </p:spPr>
        <p:txBody>
          <a:bodyPr vert="horz" wrap="square" lIns="0" tIns="17292" rIns="0" bIns="0" rtlCol="0">
            <a:spAutoFit/>
          </a:bodyPr>
          <a:lstStyle/>
          <a:p>
            <a:pPr marL="357361" marR="4611" indent="-345834" algn="just">
              <a:lnSpc>
                <a:spcPct val="144100"/>
              </a:lnSpc>
              <a:spcBef>
                <a:spcPts val="136"/>
              </a:spcBef>
              <a:buChar char="•"/>
              <a:tabLst>
                <a:tab pos="357361" algn="l"/>
              </a:tabLst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Sans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altération CSS, les éléments de bloc prennent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toute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 largeur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 leur parent, et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sont suivis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d’un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retour à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 ligne </a:t>
            </a:r>
            <a:r>
              <a:rPr sz="2200" spc="-27" dirty="0">
                <a:solidFill>
                  <a:srgbClr val="585858"/>
                </a:solidFill>
                <a:latin typeface="Arial MT"/>
                <a:cs typeface="Arial MT"/>
              </a:rPr>
              <a:t>(body,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html, p, </a:t>
            </a:r>
            <a:r>
              <a:rPr sz="2200" spc="-45" dirty="0">
                <a:solidFill>
                  <a:srgbClr val="585858"/>
                </a:solidFill>
                <a:latin typeface="Arial MT"/>
                <a:cs typeface="Arial MT"/>
              </a:rPr>
              <a:t>div,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h1,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etc.)</a:t>
            </a:r>
            <a:endParaRPr sz="2200">
              <a:latin typeface="Arial MT"/>
              <a:cs typeface="Arial MT"/>
            </a:endParaRPr>
          </a:p>
          <a:p>
            <a:pPr marL="357361" marR="193667" indent="-345834" algn="just">
              <a:lnSpc>
                <a:spcPct val="142300"/>
              </a:lnSpc>
              <a:spcBef>
                <a:spcPts val="635"/>
              </a:spcBef>
              <a:buChar char="•"/>
              <a:tabLst>
                <a:tab pos="357361" algn="l"/>
              </a:tabLst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Les éléments de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type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inline prennent la largeur de leur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contenu,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et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ne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sont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pas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suivis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d’un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retour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ligne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(span,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a,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strong,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img,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etc.).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44550" y="322729"/>
            <a:ext cx="4310249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dirty="0">
                <a:solidFill>
                  <a:srgbClr val="585858"/>
                </a:solidFill>
              </a:rPr>
              <a:t>Petit</a:t>
            </a:r>
            <a:r>
              <a:rPr sz="2700" spc="-23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rappel</a:t>
            </a:r>
            <a:r>
              <a:rPr sz="2700" spc="-23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inline</a:t>
            </a:r>
            <a:r>
              <a:rPr sz="2700" spc="-18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et</a:t>
            </a:r>
            <a:r>
              <a:rPr sz="2700" spc="-27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block</a:t>
            </a:r>
            <a:endParaRPr sz="2700"/>
          </a:p>
        </p:txBody>
      </p:sp>
    </p:spTree>
    <p:extLst>
      <p:ext uri="{BB962C8B-B14F-4D97-AF65-F5344CB8AC3E}">
        <p14:creationId xmlns:p14="http://schemas.microsoft.com/office/powerpoint/2010/main" val="32010391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335" y="1443060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606" y="1196404"/>
            <a:ext cx="7866377" cy="99124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 marR="4611">
              <a:lnSpc>
                <a:spcPct val="145800"/>
              </a:lnSpc>
              <a:spcBef>
                <a:spcPts val="91"/>
              </a:spcBef>
            </a:pPr>
            <a:r>
              <a:rPr sz="2200" b="1" dirty="0">
                <a:solidFill>
                  <a:srgbClr val="418DD3"/>
                </a:solidFill>
                <a:latin typeface="Arial"/>
                <a:cs typeface="Arial"/>
              </a:rPr>
              <a:t>width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(largeur)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et </a:t>
            </a:r>
            <a:r>
              <a:rPr sz="2200" b="1" spc="-5" dirty="0">
                <a:solidFill>
                  <a:srgbClr val="418DD3"/>
                </a:solidFill>
                <a:latin typeface="Arial"/>
                <a:cs typeface="Arial"/>
              </a:rPr>
              <a:t>height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(hauteur)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ne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sont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applicables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QUE sur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des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éléments de bloc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1335" y="2468879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607" y="2222223"/>
            <a:ext cx="8309740" cy="99124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 marR="4611">
              <a:lnSpc>
                <a:spcPct val="145800"/>
              </a:lnSpc>
              <a:spcBef>
                <a:spcPts val="91"/>
              </a:spcBef>
            </a:pPr>
            <a:r>
              <a:rPr sz="2200" spc="-27" dirty="0">
                <a:solidFill>
                  <a:srgbClr val="585858"/>
                </a:solidFill>
                <a:latin typeface="Arial MT"/>
                <a:cs typeface="Arial MT"/>
              </a:rPr>
              <a:t>Valeurs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possibles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 </a:t>
            </a: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auto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(par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défaut,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toute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taille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du parent), 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valeur </a:t>
            </a:r>
            <a:r>
              <a:rPr sz="2200" spc="-595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numérique</a:t>
            </a:r>
            <a:r>
              <a:rPr sz="2200" spc="-9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en px,</a:t>
            </a:r>
            <a:r>
              <a:rPr sz="2200" spc="-9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%</a:t>
            </a:r>
            <a:r>
              <a:rPr sz="2200" spc="5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ou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même 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em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.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body{ width:</a:t>
            </a:r>
            <a:r>
              <a:rPr sz="2200" spc="-9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800px;}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76545" y="322729"/>
            <a:ext cx="8045106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dirty="0">
                <a:solidFill>
                  <a:srgbClr val="585858"/>
                </a:solidFill>
              </a:rPr>
              <a:t>Largeur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et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hauteur</a:t>
            </a:r>
            <a:r>
              <a:rPr sz="2700" spc="-9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d'un</a:t>
            </a:r>
            <a:r>
              <a:rPr sz="2700" spc="-9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élément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:</a:t>
            </a:r>
            <a:r>
              <a:rPr sz="2700" spc="-9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width</a:t>
            </a:r>
            <a:r>
              <a:rPr sz="2700" spc="-9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et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height</a:t>
            </a:r>
            <a:endParaRPr sz="2700"/>
          </a:p>
        </p:txBody>
      </p:sp>
    </p:spTree>
    <p:extLst>
      <p:ext uri="{BB962C8B-B14F-4D97-AF65-F5344CB8AC3E}">
        <p14:creationId xmlns:p14="http://schemas.microsoft.com/office/powerpoint/2010/main" val="237286895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335" y="1443060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607" y="1196404"/>
            <a:ext cx="8129281" cy="1479977"/>
          </a:xfrm>
          <a:prstGeom prst="rect">
            <a:avLst/>
          </a:prstGeom>
        </p:spPr>
        <p:txBody>
          <a:bodyPr vert="horz" wrap="square" lIns="0" tIns="17292" rIns="0" bIns="0" rtlCol="0">
            <a:spAutoFit/>
          </a:bodyPr>
          <a:lstStyle/>
          <a:p>
            <a:pPr marL="11528" marR="4611" algn="just">
              <a:lnSpc>
                <a:spcPct val="144100"/>
              </a:lnSpc>
              <a:spcBef>
                <a:spcPts val="136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On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peut utiliser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max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et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min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pour déterminer des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tailles maximums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minimums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(ne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fonctionne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pas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sous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IE6)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2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min-width,</a:t>
            </a:r>
            <a:r>
              <a:rPr sz="2200" spc="-9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min-height, </a:t>
            </a:r>
            <a:r>
              <a:rPr sz="2200" spc="-595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max-width</a:t>
            </a: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et 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max-height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1335" y="2952974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7258" y="2858461"/>
            <a:ext cx="8343179" cy="1959481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03750">
              <a:spcBef>
                <a:spcPts val="91"/>
              </a:spcBef>
            </a:pPr>
            <a:r>
              <a:rPr sz="2200" spc="-27" dirty="0">
                <a:solidFill>
                  <a:srgbClr val="585858"/>
                </a:solidFill>
                <a:latin typeface="Arial MT"/>
                <a:cs typeface="Arial MT"/>
              </a:rPr>
              <a:t>Valeurs</a:t>
            </a:r>
            <a:r>
              <a:rPr sz="2200" spc="-32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200" spc="-27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numériques</a:t>
            </a:r>
            <a:endParaRPr sz="2200">
              <a:latin typeface="Arial MT"/>
              <a:cs typeface="Arial MT"/>
            </a:endParaRPr>
          </a:p>
          <a:p>
            <a:pPr marL="103750">
              <a:spcBef>
                <a:spcPts val="1652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Permet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par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exemple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gérer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un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débordement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d’image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endParaRPr sz="2200">
              <a:latin typeface="Arial MT"/>
              <a:cs typeface="Arial MT"/>
            </a:endParaRPr>
          </a:p>
          <a:p>
            <a:pPr marL="103750" marR="4611" indent="-92799">
              <a:lnSpc>
                <a:spcPct val="145800"/>
              </a:lnSpc>
              <a:spcBef>
                <a:spcPts val="454"/>
              </a:spcBef>
            </a:pP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img 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{ max-width: </a:t>
            </a: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100%; 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}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les images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sont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limitées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à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taille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 leur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parent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1335" y="3494698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689887" y="322729"/>
            <a:ext cx="1810927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dirty="0">
                <a:solidFill>
                  <a:srgbClr val="585858"/>
                </a:solidFill>
              </a:rPr>
              <a:t>Max</a:t>
            </a:r>
            <a:r>
              <a:rPr sz="2700" spc="-41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et</a:t>
            </a:r>
            <a:r>
              <a:rPr sz="2700" spc="-45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min</a:t>
            </a:r>
            <a:endParaRPr sz="2700"/>
          </a:p>
        </p:txBody>
      </p:sp>
    </p:spTree>
    <p:extLst>
      <p:ext uri="{BB962C8B-B14F-4D97-AF65-F5344CB8AC3E}">
        <p14:creationId xmlns:p14="http://schemas.microsoft.com/office/powerpoint/2010/main" val="368435081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4298" y="1426926"/>
            <a:ext cx="73221" cy="106301"/>
          </a:xfrm>
          <a:prstGeom prst="rect">
            <a:avLst/>
          </a:prstGeom>
        </p:spPr>
        <p:txBody>
          <a:bodyPr vert="horz" wrap="square" lIns="0" tIns="13833" rIns="0" bIns="0" rtlCol="0">
            <a:spAutoFit/>
          </a:bodyPr>
          <a:lstStyle/>
          <a:p>
            <a:pPr marL="11528">
              <a:spcBef>
                <a:spcPts val="109"/>
              </a:spcBef>
            </a:pPr>
            <a:r>
              <a:rPr sz="600" spc="9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6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4101" y="1348548"/>
            <a:ext cx="7304822" cy="473305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Il</a:t>
            </a:r>
            <a:r>
              <a:rPr sz="1500" spc="-5" dirty="0">
                <a:solidFill>
                  <a:srgbClr val="585858"/>
                </a:solidFill>
                <a:latin typeface="Arial MT"/>
                <a:cs typeface="Arial MT"/>
              </a:rPr>
              <a:t> existe</a:t>
            </a:r>
            <a:r>
              <a:rPr sz="15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585858"/>
                </a:solidFill>
                <a:latin typeface="Arial MT"/>
                <a:cs typeface="Arial MT"/>
              </a:rPr>
              <a:t>deux</a:t>
            </a:r>
            <a:r>
              <a:rPr sz="15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types</a:t>
            </a:r>
            <a:r>
              <a:rPr sz="1500" spc="-5" dirty="0">
                <a:solidFill>
                  <a:srgbClr val="585858"/>
                </a:solidFill>
                <a:latin typeface="Arial MT"/>
                <a:cs typeface="Arial MT"/>
              </a:rPr>
              <a:t> de</a:t>
            </a:r>
            <a:r>
              <a:rPr sz="15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marges</a:t>
            </a:r>
            <a:r>
              <a:rPr sz="15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1500" spc="-5" dirty="0">
                <a:solidFill>
                  <a:srgbClr val="585858"/>
                </a:solidFill>
                <a:latin typeface="Arial MT"/>
                <a:cs typeface="Arial MT"/>
              </a:rPr>
              <a:t> intérieure appelée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418DD3"/>
                </a:solidFill>
                <a:latin typeface="Arial MT"/>
                <a:cs typeface="Arial MT"/>
              </a:rPr>
              <a:t>padding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,</a:t>
            </a:r>
            <a:r>
              <a:rPr sz="1500" spc="-5" dirty="0">
                <a:solidFill>
                  <a:srgbClr val="585858"/>
                </a:solidFill>
                <a:latin typeface="Arial MT"/>
                <a:cs typeface="Arial MT"/>
              </a:rPr>
              <a:t> et</a:t>
            </a:r>
            <a:r>
              <a:rPr sz="15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585858"/>
                </a:solidFill>
                <a:latin typeface="Arial MT"/>
                <a:cs typeface="Arial MT"/>
              </a:rPr>
              <a:t>extérieure</a:t>
            </a:r>
            <a:r>
              <a:rPr sz="15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585858"/>
                </a:solidFill>
                <a:latin typeface="Arial MT"/>
                <a:cs typeface="Arial MT"/>
              </a:rPr>
              <a:t>appelée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418DD3"/>
                </a:solidFill>
                <a:latin typeface="Arial MT"/>
                <a:cs typeface="Arial MT"/>
              </a:rPr>
              <a:t>margin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78160" y="322729"/>
            <a:ext cx="1234382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dirty="0">
                <a:solidFill>
                  <a:srgbClr val="585858"/>
                </a:solidFill>
              </a:rPr>
              <a:t>Marges</a:t>
            </a:r>
            <a:endParaRPr sz="27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5435" y="1867220"/>
            <a:ext cx="6814759" cy="389580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10745" y="5958968"/>
            <a:ext cx="6667740" cy="473305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1500" dirty="0">
                <a:solidFill>
                  <a:srgbClr val="666666"/>
                </a:solidFill>
                <a:latin typeface="Arial MT"/>
                <a:cs typeface="Arial MT"/>
              </a:rPr>
              <a:t>(s'il</a:t>
            </a:r>
            <a:r>
              <a:rPr sz="1500" spc="-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666666"/>
                </a:solidFill>
                <a:latin typeface="Arial MT"/>
                <a:cs typeface="Arial MT"/>
              </a:rPr>
              <a:t>y</a:t>
            </a:r>
            <a:r>
              <a:rPr sz="1500" spc="-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666666"/>
                </a:solidFill>
                <a:latin typeface="Arial MT"/>
                <a:cs typeface="Arial MT"/>
              </a:rPr>
              <a:t>a</a:t>
            </a:r>
            <a:r>
              <a:rPr sz="1500" spc="-5" dirty="0">
                <a:solidFill>
                  <a:srgbClr val="666666"/>
                </a:solidFill>
                <a:latin typeface="Arial MT"/>
                <a:cs typeface="Arial MT"/>
              </a:rPr>
              <a:t> une</a:t>
            </a:r>
            <a:r>
              <a:rPr sz="1500" spc="-9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666666"/>
                </a:solidFill>
                <a:latin typeface="Arial MT"/>
                <a:cs typeface="Arial MT"/>
              </a:rPr>
              <a:t>bordure elle</a:t>
            </a:r>
            <a:r>
              <a:rPr sz="1500" spc="-9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666666"/>
                </a:solidFill>
                <a:latin typeface="Arial MT"/>
                <a:cs typeface="Arial MT"/>
              </a:rPr>
              <a:t>est elle</a:t>
            </a:r>
            <a:r>
              <a:rPr sz="1500" spc="-9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666666"/>
                </a:solidFill>
                <a:latin typeface="Arial MT"/>
                <a:cs typeface="Arial MT"/>
              </a:rPr>
              <a:t>aussi ajoutée</a:t>
            </a:r>
            <a:r>
              <a:rPr sz="1500" spc="-9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666666"/>
                </a:solidFill>
                <a:latin typeface="Arial MT"/>
                <a:cs typeface="Arial MT"/>
              </a:rPr>
              <a:t>à</a:t>
            </a:r>
            <a:r>
              <a:rPr sz="1500" spc="-5" dirty="0">
                <a:solidFill>
                  <a:srgbClr val="666666"/>
                </a:solidFill>
                <a:latin typeface="Arial MT"/>
                <a:cs typeface="Arial MT"/>
              </a:rPr>
              <a:t> la</a:t>
            </a:r>
            <a:r>
              <a:rPr sz="1500" spc="-9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666666"/>
                </a:solidFill>
                <a:latin typeface="Arial MT"/>
                <a:cs typeface="Arial MT"/>
              </a:rPr>
              <a:t>largeur effective des éléments)</a:t>
            </a:r>
            <a:endParaRPr sz="15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06172236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335" y="1443060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607" y="1196404"/>
            <a:ext cx="8095265" cy="99124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 marR="4611">
              <a:lnSpc>
                <a:spcPct val="145800"/>
              </a:lnSpc>
              <a:spcBef>
                <a:spcPts val="91"/>
              </a:spcBef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 propriété 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margin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détermine l’espace entre le bord de l’élément,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l’élément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suivant.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1335" y="2468879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607" y="2374366"/>
            <a:ext cx="7713592" cy="1741473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Par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défaut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margin:</a:t>
            </a: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valeur</a:t>
            </a:r>
            <a:r>
              <a:rPr sz="2200" spc="-9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applique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même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valeur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aux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4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cotés</a:t>
            </a:r>
            <a:endParaRPr sz="2200">
              <a:latin typeface="Arial MT"/>
              <a:cs typeface="Arial MT"/>
            </a:endParaRPr>
          </a:p>
          <a:p>
            <a:pPr marL="11528" marR="225945">
              <a:lnSpc>
                <a:spcPct val="145800"/>
              </a:lnSpc>
              <a:spcBef>
                <a:spcPts val="454"/>
              </a:spcBef>
            </a:pPr>
            <a:r>
              <a:rPr sz="2200" spc="-32" dirty="0">
                <a:solidFill>
                  <a:srgbClr val="585858"/>
                </a:solidFill>
                <a:latin typeface="Arial MT"/>
                <a:cs typeface="Arial MT"/>
              </a:rPr>
              <a:t>Valeur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possible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auto,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valeur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en unité de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mesure,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positive ou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négative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1335" y="3010604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83118" y="322729"/>
            <a:ext cx="4616970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dirty="0">
                <a:solidFill>
                  <a:srgbClr val="585858"/>
                </a:solidFill>
              </a:rPr>
              <a:t>Marge</a:t>
            </a:r>
            <a:r>
              <a:rPr sz="2700" spc="-23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extérieure</a:t>
            </a:r>
            <a:r>
              <a:rPr sz="2700" spc="-23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«</a:t>
            </a:r>
            <a:r>
              <a:rPr sz="2700" spc="-23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margin</a:t>
            </a:r>
            <a:r>
              <a:rPr sz="2700" spc="-27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»</a:t>
            </a:r>
            <a:endParaRPr sz="2700"/>
          </a:p>
        </p:txBody>
      </p:sp>
    </p:spTree>
    <p:extLst>
      <p:ext uri="{BB962C8B-B14F-4D97-AF65-F5344CB8AC3E}">
        <p14:creationId xmlns:p14="http://schemas.microsoft.com/office/powerpoint/2010/main" val="236110731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335" y="1443060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607" y="1348548"/>
            <a:ext cx="5343417" cy="688749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On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peut</a:t>
            </a:r>
            <a:r>
              <a:rPr sz="22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2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décomposer</a:t>
            </a:r>
            <a:r>
              <a:rPr sz="22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individuellement</a:t>
            </a:r>
            <a:r>
              <a:rPr sz="22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en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3385" y="2449286"/>
            <a:ext cx="129146" cy="251268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1500" dirty="0">
                <a:solidFill>
                  <a:srgbClr val="666666"/>
                </a:solidFill>
                <a:latin typeface="Arial MT"/>
                <a:cs typeface="Arial MT"/>
              </a:rPr>
              <a:t>–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3385" y="2956432"/>
            <a:ext cx="129146" cy="251268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1500" dirty="0">
                <a:solidFill>
                  <a:srgbClr val="666666"/>
                </a:solidFill>
                <a:latin typeface="Arial MT"/>
                <a:cs typeface="Arial MT"/>
              </a:rPr>
              <a:t>–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3385" y="3452052"/>
            <a:ext cx="129146" cy="251268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1500" dirty="0">
                <a:solidFill>
                  <a:srgbClr val="666666"/>
                </a:solidFill>
                <a:latin typeface="Arial MT"/>
                <a:cs typeface="Arial MT"/>
              </a:rPr>
              <a:t>–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3385" y="1890273"/>
            <a:ext cx="4822797" cy="1848778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  <a:tabLst>
                <a:tab pos="299146" algn="l"/>
              </a:tabLst>
            </a:pPr>
            <a:r>
              <a:rPr sz="2200" baseline="3367" dirty="0">
                <a:solidFill>
                  <a:srgbClr val="666666"/>
                </a:solidFill>
                <a:latin typeface="Arial MT"/>
                <a:cs typeface="Arial MT"/>
              </a:rPr>
              <a:t>–	</a:t>
            </a:r>
            <a:r>
              <a:rPr sz="2000" dirty="0">
                <a:solidFill>
                  <a:srgbClr val="418DD3"/>
                </a:solidFill>
                <a:latin typeface="Arial MT"/>
                <a:cs typeface="Arial MT"/>
              </a:rPr>
              <a:t>margin-top</a:t>
            </a:r>
            <a:r>
              <a:rPr sz="2000" spc="-18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18DD3"/>
                </a:solidFill>
                <a:latin typeface="Arial MT"/>
                <a:cs typeface="Arial MT"/>
              </a:rPr>
              <a:t>:</a:t>
            </a:r>
            <a:r>
              <a:rPr sz="2000" spc="-18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marge</a:t>
            </a:r>
            <a:r>
              <a:rPr sz="20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extérieure</a:t>
            </a:r>
            <a:r>
              <a:rPr sz="2000" spc="-23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haute</a:t>
            </a:r>
            <a:endParaRPr sz="2000">
              <a:latin typeface="Arial MT"/>
              <a:cs typeface="Arial MT"/>
            </a:endParaRPr>
          </a:p>
          <a:p>
            <a:pPr marL="299723" marR="4611">
              <a:lnSpc>
                <a:spcPct val="166700"/>
              </a:lnSpc>
            </a:pPr>
            <a:r>
              <a:rPr sz="2000" dirty="0">
                <a:solidFill>
                  <a:srgbClr val="418DD3"/>
                </a:solidFill>
                <a:latin typeface="Arial MT"/>
                <a:cs typeface="Arial MT"/>
              </a:rPr>
              <a:t>margin-right :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marge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extérieure droite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18DD3"/>
                </a:solidFill>
                <a:latin typeface="Arial MT"/>
                <a:cs typeface="Arial MT"/>
              </a:rPr>
              <a:t>margin-bottom</a:t>
            </a:r>
            <a:r>
              <a:rPr sz="2000" spc="-23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18DD3"/>
                </a:solidFill>
                <a:latin typeface="Arial MT"/>
                <a:cs typeface="Arial MT"/>
              </a:rPr>
              <a:t>:</a:t>
            </a:r>
            <a:r>
              <a:rPr sz="2000" spc="-23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marge</a:t>
            </a:r>
            <a:r>
              <a:rPr sz="20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extérieure</a:t>
            </a:r>
            <a:r>
              <a:rPr sz="2000" spc="-27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basse </a:t>
            </a:r>
            <a:r>
              <a:rPr sz="2000" spc="-5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18DD3"/>
                </a:solidFill>
                <a:latin typeface="Arial MT"/>
                <a:cs typeface="Arial MT"/>
              </a:rPr>
              <a:t>margin-left</a:t>
            </a:r>
            <a:r>
              <a:rPr sz="2000" spc="-14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18DD3"/>
                </a:solidFill>
                <a:latin typeface="Arial MT"/>
                <a:cs typeface="Arial MT"/>
              </a:rPr>
              <a:t>:</a:t>
            </a:r>
            <a:r>
              <a:rPr sz="2000" spc="-9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marge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extérieure</a:t>
            </a:r>
            <a:r>
              <a:rPr sz="20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gauche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1335" y="4013371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9607" y="3766713"/>
            <a:ext cx="7868106" cy="99124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 marR="4611">
              <a:lnSpc>
                <a:spcPct val="145800"/>
              </a:lnSpc>
              <a:spcBef>
                <a:spcPts val="91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Ou rassembler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les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4 valeurs : 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margin: </a:t>
            </a: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10px 5px 8px 15px;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(dans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l’ordre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haut, droite,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bas, gauche)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283118" y="322729"/>
            <a:ext cx="4616970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dirty="0">
                <a:solidFill>
                  <a:srgbClr val="585858"/>
                </a:solidFill>
              </a:rPr>
              <a:t>Marge</a:t>
            </a:r>
            <a:r>
              <a:rPr sz="2700" spc="-23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extérieure</a:t>
            </a:r>
            <a:r>
              <a:rPr sz="2700" spc="-23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«</a:t>
            </a:r>
            <a:r>
              <a:rPr sz="2700" spc="-23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margin</a:t>
            </a:r>
            <a:r>
              <a:rPr sz="2700" spc="-27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»</a:t>
            </a:r>
            <a:endParaRPr sz="2700"/>
          </a:p>
        </p:txBody>
      </p:sp>
    </p:spTree>
    <p:extLst>
      <p:ext uri="{BB962C8B-B14F-4D97-AF65-F5344CB8AC3E}">
        <p14:creationId xmlns:p14="http://schemas.microsoft.com/office/powerpoint/2010/main" val="115995893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072984" cy="6858000"/>
          </a:xfrm>
          <a:custGeom>
            <a:avLst/>
            <a:gdLst/>
            <a:ahLst/>
            <a:cxnLst/>
            <a:rect l="l" t="t" r="r" b="b"/>
            <a:pathLst>
              <a:path w="3384550" h="7556500">
                <a:moveTo>
                  <a:pt x="0" y="0"/>
                </a:moveTo>
                <a:lnTo>
                  <a:pt x="3384130" y="0"/>
                </a:lnTo>
                <a:lnTo>
                  <a:pt x="3384130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7557" y="262030"/>
            <a:ext cx="2339042" cy="596850"/>
          </a:xfrm>
          <a:prstGeom prst="rect">
            <a:avLst/>
          </a:prstGeom>
        </p:spPr>
        <p:txBody>
          <a:bodyPr vert="horz" wrap="square" lIns="0" tIns="32278" rIns="0" bIns="0" rtlCol="0">
            <a:spAutoFit/>
          </a:bodyPr>
          <a:lstStyle/>
          <a:p>
            <a:pPr marL="11528" marR="4611">
              <a:lnSpc>
                <a:spcPts val="2178"/>
              </a:lnSpc>
              <a:spcBef>
                <a:spcPts val="254"/>
              </a:spcBef>
            </a:pPr>
            <a:r>
              <a:rPr sz="1900" spc="-5" dirty="0"/>
              <a:t>Ajouter </a:t>
            </a:r>
            <a:r>
              <a:rPr sz="1900" dirty="0"/>
              <a:t>une </a:t>
            </a:r>
            <a:r>
              <a:rPr sz="1900" spc="-5" dirty="0"/>
              <a:t>marge </a:t>
            </a:r>
            <a:r>
              <a:rPr sz="1900" dirty="0"/>
              <a:t> </a:t>
            </a:r>
            <a:r>
              <a:rPr sz="1900" spc="-5" dirty="0"/>
              <a:t>sous</a:t>
            </a:r>
            <a:r>
              <a:rPr sz="1900" spc="-45" dirty="0"/>
              <a:t> </a:t>
            </a:r>
            <a:r>
              <a:rPr sz="1900" dirty="0"/>
              <a:t>un</a:t>
            </a:r>
            <a:r>
              <a:rPr sz="1900" spc="-41" dirty="0"/>
              <a:t> </a:t>
            </a:r>
            <a:r>
              <a:rPr sz="1900" dirty="0"/>
              <a:t>paragraphe</a:t>
            </a:r>
            <a:endParaRPr sz="1900"/>
          </a:p>
        </p:txBody>
      </p:sp>
      <p:sp>
        <p:nvSpPr>
          <p:cNvPr id="4" name="object 4"/>
          <p:cNvSpPr txBox="1"/>
          <p:nvPr/>
        </p:nvSpPr>
        <p:spPr>
          <a:xfrm>
            <a:off x="207556" y="3215768"/>
            <a:ext cx="2270433" cy="1090364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p</a:t>
            </a:r>
            <a:r>
              <a:rPr sz="1600" spc="-5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600">
              <a:latin typeface="Arial MT"/>
              <a:cs typeface="Arial MT"/>
            </a:endParaRPr>
          </a:p>
          <a:p>
            <a:pPr marL="126806">
              <a:spcBef>
                <a:spcPts val="1307"/>
              </a:spcBef>
            </a:pPr>
            <a:r>
              <a:rPr sz="1600" b="1" spc="-5" dirty="0">
                <a:solidFill>
                  <a:srgbClr val="FFAF00"/>
                </a:solidFill>
                <a:latin typeface="Arial"/>
                <a:cs typeface="Arial"/>
              </a:rPr>
              <a:t>margin-bottom:</a:t>
            </a:r>
            <a:r>
              <a:rPr sz="1600" b="1" spc="-68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AF00"/>
                </a:solidFill>
                <a:latin typeface="Arial"/>
                <a:cs typeface="Arial"/>
              </a:rPr>
              <a:t>30px;</a:t>
            </a:r>
            <a:endParaRPr sz="1600">
              <a:latin typeface="Arial"/>
              <a:cs typeface="Arial"/>
            </a:endParaRPr>
          </a:p>
          <a:p>
            <a:pPr marL="11528">
              <a:spcBef>
                <a:spcPts val="1216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6530" y="3815123"/>
            <a:ext cx="4179515" cy="197095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16530" y="1014292"/>
            <a:ext cx="4301024" cy="180959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6026408" y="2961929"/>
            <a:ext cx="326901" cy="599355"/>
          </a:xfrm>
          <a:custGeom>
            <a:avLst/>
            <a:gdLst/>
            <a:ahLst/>
            <a:cxnLst/>
            <a:rect l="l" t="t" r="r" b="b"/>
            <a:pathLst>
              <a:path w="360045" h="660400">
                <a:moveTo>
                  <a:pt x="270027" y="0"/>
                </a:moveTo>
                <a:lnTo>
                  <a:pt x="90004" y="0"/>
                </a:lnTo>
                <a:lnTo>
                  <a:pt x="90004" y="480225"/>
                </a:lnTo>
                <a:lnTo>
                  <a:pt x="0" y="480225"/>
                </a:lnTo>
                <a:lnTo>
                  <a:pt x="180022" y="660247"/>
                </a:lnTo>
                <a:lnTo>
                  <a:pt x="360045" y="480225"/>
                </a:lnTo>
                <a:lnTo>
                  <a:pt x="270027" y="480225"/>
                </a:lnTo>
                <a:lnTo>
                  <a:pt x="270027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7519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335" y="1443060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607" y="1348549"/>
            <a:ext cx="7915383" cy="1319156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Avantage</a:t>
            </a:r>
            <a:r>
              <a:rPr sz="2200" spc="-27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endParaRPr sz="2200">
              <a:latin typeface="Arial MT"/>
              <a:cs typeface="Arial MT"/>
            </a:endParaRPr>
          </a:p>
          <a:p>
            <a:pPr marL="403473" marR="4611" indent="-288195">
              <a:lnSpc>
                <a:spcPct val="147800"/>
              </a:lnSpc>
              <a:spcBef>
                <a:spcPts val="504"/>
              </a:spcBef>
              <a:tabLst>
                <a:tab pos="402896" algn="l"/>
              </a:tabLst>
            </a:pPr>
            <a:r>
              <a:rPr sz="2200" baseline="3367" dirty="0">
                <a:solidFill>
                  <a:srgbClr val="666666"/>
                </a:solidFill>
                <a:latin typeface="Arial MT"/>
                <a:cs typeface="Arial MT"/>
              </a:rPr>
              <a:t>–	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Possibilité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d’appliquer une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règle sur tous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les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mêmes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éléments d’un </a:t>
            </a:r>
            <a:r>
              <a:rPr sz="2000" spc="-5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même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 document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1335" y="2941447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607" y="2846935"/>
            <a:ext cx="1747507" cy="35500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Inconvénient</a:t>
            </a:r>
            <a:r>
              <a:rPr sz="2200" spc="-82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3385" y="3388659"/>
            <a:ext cx="7684765" cy="1244813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299723" indent="-288195">
              <a:spcBef>
                <a:spcPts val="91"/>
              </a:spcBef>
              <a:buClr>
                <a:srgbClr val="666666"/>
              </a:buClr>
              <a:buSzPct val="75000"/>
              <a:buChar char="–"/>
              <a:tabLst>
                <a:tab pos="299146" algn="l"/>
                <a:tab pos="299723" algn="l"/>
              </a:tabLst>
            </a:pP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Ne</a:t>
            </a:r>
            <a:r>
              <a:rPr sz="20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s’applique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 qu’à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ce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 document,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non</a:t>
            </a:r>
            <a:r>
              <a:rPr sz="20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au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site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 en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entier</a:t>
            </a:r>
            <a:endParaRPr sz="2000">
              <a:latin typeface="Arial MT"/>
              <a:cs typeface="Arial MT"/>
            </a:endParaRPr>
          </a:p>
          <a:p>
            <a:pPr marL="299146" marR="4611" indent="-288195">
              <a:lnSpc>
                <a:spcPct val="143900"/>
              </a:lnSpc>
              <a:spcBef>
                <a:spcPts val="545"/>
              </a:spcBef>
              <a:buClr>
                <a:srgbClr val="666666"/>
              </a:buClr>
              <a:buSzPct val="75000"/>
              <a:buChar char="–"/>
              <a:tabLst>
                <a:tab pos="299146" algn="l"/>
                <a:tab pos="299723" algn="l"/>
              </a:tabLst>
            </a:pP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Il faut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donc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modifier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le CSS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sur chaque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page </a:t>
            </a:r>
            <a:r>
              <a:rPr dirty="0">
                <a:solidFill>
                  <a:srgbClr val="585858"/>
                </a:solidFill>
                <a:latin typeface="Arial MT"/>
                <a:cs typeface="Arial MT"/>
              </a:rPr>
              <a:t>(ex : si 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on </a:t>
            </a:r>
            <a:r>
              <a:rPr dirty="0">
                <a:solidFill>
                  <a:srgbClr val="585858"/>
                </a:solidFill>
                <a:latin typeface="Arial MT"/>
                <a:cs typeface="Arial MT"/>
              </a:rPr>
              <a:t>a 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10 pages, </a:t>
            </a:r>
            <a:r>
              <a:rPr spc="-4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585858"/>
                </a:solidFill>
                <a:latin typeface="Arial MT"/>
                <a:cs typeface="Arial MT"/>
              </a:rPr>
              <a:t>modifier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 les </a:t>
            </a:r>
            <a:r>
              <a:rPr dirty="0">
                <a:solidFill>
                  <a:srgbClr val="585858"/>
                </a:solidFill>
                <a:latin typeface="Arial MT"/>
                <a:cs typeface="Arial MT"/>
              </a:rPr>
              <a:t>styles sur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 les 10 </a:t>
            </a:r>
            <a:r>
              <a:rPr dirty="0">
                <a:solidFill>
                  <a:srgbClr val="585858"/>
                </a:solidFill>
                <a:latin typeface="Arial MT"/>
                <a:cs typeface="Arial MT"/>
              </a:rPr>
              <a:t>fichiers)</a:t>
            </a:r>
            <a:endParaRPr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9803" y="4835178"/>
            <a:ext cx="89941" cy="251268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1500" dirty="0">
                <a:solidFill>
                  <a:srgbClr val="666666"/>
                </a:solidFill>
                <a:latin typeface="Arial MT"/>
                <a:cs typeface="Arial MT"/>
              </a:rPr>
              <a:t>•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1138" y="4649539"/>
            <a:ext cx="7770670" cy="92266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 marR="4611">
              <a:lnSpc>
                <a:spcPct val="147700"/>
              </a:lnSpc>
              <a:spcBef>
                <a:spcPts val="91"/>
              </a:spcBef>
            </a:pP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MAIS certains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plugins de CMS 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(WordPress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par exemple)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mal conçus </a:t>
            </a:r>
            <a:r>
              <a:rPr sz="2000" spc="-5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l’utilisent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encore.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32" dirty="0">
                <a:solidFill>
                  <a:srgbClr val="585858"/>
                </a:solidFill>
                <a:latin typeface="Arial MT"/>
                <a:cs typeface="Arial MT"/>
              </a:rPr>
              <a:t>Vous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verrez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 aussi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dans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le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code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 de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newsletters.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222275" y="322729"/>
            <a:ext cx="6753069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dirty="0">
                <a:solidFill>
                  <a:srgbClr val="585858"/>
                </a:solidFill>
              </a:rPr>
              <a:t>Le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CSS</a:t>
            </a:r>
            <a:r>
              <a:rPr sz="2700" spc="-18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«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interne»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dans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l’entête</a:t>
            </a:r>
            <a:r>
              <a:rPr sz="2700" spc="-9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du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HTML</a:t>
            </a:r>
            <a:endParaRPr sz="2700"/>
          </a:p>
        </p:txBody>
      </p:sp>
    </p:spTree>
    <p:extLst>
      <p:ext uri="{BB962C8B-B14F-4D97-AF65-F5344CB8AC3E}">
        <p14:creationId xmlns:p14="http://schemas.microsoft.com/office/powerpoint/2010/main" val="220802076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072984" cy="6858000"/>
          </a:xfrm>
          <a:custGeom>
            <a:avLst/>
            <a:gdLst/>
            <a:ahLst/>
            <a:cxnLst/>
            <a:rect l="l" t="t" r="r" b="b"/>
            <a:pathLst>
              <a:path w="3384550" h="7556500">
                <a:moveTo>
                  <a:pt x="0" y="0"/>
                </a:moveTo>
                <a:lnTo>
                  <a:pt x="3384130" y="0"/>
                </a:lnTo>
                <a:lnTo>
                  <a:pt x="3384130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7556" y="218995"/>
            <a:ext cx="2467612" cy="678308"/>
          </a:xfrm>
          <a:prstGeom prst="rect">
            <a:avLst/>
          </a:prstGeom>
        </p:spPr>
        <p:txBody>
          <a:bodyPr vert="horz" wrap="square" lIns="0" tIns="29972" rIns="0" bIns="0" rtlCol="0">
            <a:spAutoFit/>
          </a:bodyPr>
          <a:lstStyle/>
          <a:p>
            <a:pPr marL="11528" marR="4611">
              <a:lnSpc>
                <a:spcPts val="2542"/>
              </a:lnSpc>
              <a:spcBef>
                <a:spcPts val="236"/>
              </a:spcBef>
            </a:pPr>
            <a:r>
              <a:rPr sz="2200" spc="-5" dirty="0"/>
              <a:t>Ajouter</a:t>
            </a:r>
            <a:r>
              <a:rPr sz="2200" spc="-50" dirty="0"/>
              <a:t> </a:t>
            </a:r>
            <a:r>
              <a:rPr sz="2200" dirty="0"/>
              <a:t>une</a:t>
            </a:r>
            <a:r>
              <a:rPr sz="2200" spc="-41" dirty="0"/>
              <a:t> </a:t>
            </a:r>
            <a:r>
              <a:rPr sz="2200" spc="-5" dirty="0"/>
              <a:t>marge </a:t>
            </a:r>
            <a:r>
              <a:rPr sz="2200" spc="-590" dirty="0"/>
              <a:t> </a:t>
            </a:r>
            <a:r>
              <a:rPr sz="2200" spc="-5" dirty="0"/>
              <a:t>sous</a:t>
            </a:r>
            <a:r>
              <a:rPr sz="2200" spc="-14" dirty="0"/>
              <a:t> </a:t>
            </a:r>
            <a:r>
              <a:rPr sz="2200" dirty="0"/>
              <a:t>un</a:t>
            </a:r>
            <a:r>
              <a:rPr sz="2200" spc="-9" dirty="0"/>
              <a:t> </a:t>
            </a:r>
            <a:r>
              <a:rPr sz="2200" dirty="0"/>
              <a:t>titre</a:t>
            </a:r>
            <a:endParaRPr sz="2200"/>
          </a:p>
        </p:txBody>
      </p:sp>
      <p:sp>
        <p:nvSpPr>
          <p:cNvPr id="4" name="object 4"/>
          <p:cNvSpPr txBox="1"/>
          <p:nvPr/>
        </p:nvSpPr>
        <p:spPr>
          <a:xfrm>
            <a:off x="207556" y="2259106"/>
            <a:ext cx="2515465" cy="2992163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h2</a:t>
            </a:r>
            <a:r>
              <a:rPr sz="1600" spc="-4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600">
              <a:latin typeface="Arial MT"/>
              <a:cs typeface="Arial MT"/>
            </a:endParaRPr>
          </a:p>
          <a:p>
            <a:pPr marL="126806">
              <a:spcBef>
                <a:spcPts val="1307"/>
              </a:spcBef>
            </a:pPr>
            <a:r>
              <a:rPr sz="1600" b="1" spc="-5" dirty="0">
                <a:solidFill>
                  <a:srgbClr val="FFAF00"/>
                </a:solidFill>
                <a:latin typeface="Arial"/>
                <a:cs typeface="Arial"/>
              </a:rPr>
              <a:t>margin:</a:t>
            </a:r>
            <a:r>
              <a:rPr sz="1600" b="1" spc="-32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AF00"/>
                </a:solidFill>
                <a:latin typeface="Arial"/>
                <a:cs typeface="Arial"/>
              </a:rPr>
              <a:t>50px</a:t>
            </a:r>
            <a:r>
              <a:rPr sz="1600" b="1" spc="-32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AF00"/>
                </a:solidFill>
                <a:latin typeface="Arial"/>
                <a:cs typeface="Arial"/>
              </a:rPr>
              <a:t>0;</a:t>
            </a:r>
            <a:endParaRPr sz="1600">
              <a:latin typeface="Arial"/>
              <a:cs typeface="Arial"/>
            </a:endParaRPr>
          </a:p>
          <a:p>
            <a:pPr marL="11528">
              <a:spcBef>
                <a:spcPts val="1216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>
              <a:latin typeface="Arial MT"/>
              <a:cs typeface="Arial MT"/>
            </a:endParaRPr>
          </a:p>
          <a:p>
            <a:pPr marL="11528" marR="4611">
              <a:lnSpc>
                <a:spcPct val="145100"/>
              </a:lnSpc>
              <a:spcBef>
                <a:spcPts val="1511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Ici</a:t>
            </a:r>
            <a:r>
              <a:rPr sz="1600" spc="-23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50px</a:t>
            </a:r>
            <a:r>
              <a:rPr sz="1600" spc="-27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correspondent</a:t>
            </a:r>
            <a:r>
              <a:rPr sz="1600" spc="-18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à</a:t>
            </a:r>
            <a:r>
              <a:rPr sz="1600" spc="-27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la </a:t>
            </a:r>
            <a:r>
              <a:rPr sz="1600" spc="-439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marge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haute et basse et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0 </a:t>
            </a:r>
            <a:r>
              <a:rPr sz="1600" spc="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aux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marges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gauches et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droites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932035" y="1141079"/>
            <a:ext cx="4393271" cy="2229138"/>
            <a:chOff x="4330700" y="1257300"/>
            <a:chExt cx="4838700" cy="2456180"/>
          </a:xfrm>
        </p:grpSpPr>
        <p:sp>
          <p:nvSpPr>
            <p:cNvPr id="6" name="object 6"/>
            <p:cNvSpPr/>
            <p:nvPr/>
          </p:nvSpPr>
          <p:spPr>
            <a:xfrm>
              <a:off x="6497385" y="3052952"/>
              <a:ext cx="360045" cy="660400"/>
            </a:xfrm>
            <a:custGeom>
              <a:avLst/>
              <a:gdLst/>
              <a:ahLst/>
              <a:cxnLst/>
              <a:rect l="l" t="t" r="r" b="b"/>
              <a:pathLst>
                <a:path w="360045" h="660400">
                  <a:moveTo>
                    <a:pt x="270027" y="0"/>
                  </a:moveTo>
                  <a:lnTo>
                    <a:pt x="90004" y="0"/>
                  </a:lnTo>
                  <a:lnTo>
                    <a:pt x="90004" y="480225"/>
                  </a:lnTo>
                  <a:lnTo>
                    <a:pt x="0" y="480225"/>
                  </a:lnTo>
                  <a:lnTo>
                    <a:pt x="180022" y="660247"/>
                  </a:lnTo>
                  <a:lnTo>
                    <a:pt x="360045" y="480225"/>
                  </a:lnTo>
                  <a:lnTo>
                    <a:pt x="270027" y="480225"/>
                  </a:lnTo>
                  <a:lnTo>
                    <a:pt x="270027" y="0"/>
                  </a:lnTo>
                  <a:close/>
                </a:path>
              </a:pathLst>
            </a:custGeom>
            <a:solidFill>
              <a:srgbClr val="FFA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30700" y="1257300"/>
              <a:ext cx="4838700" cy="1955800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20505" y="3630706"/>
            <a:ext cx="4212050" cy="216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5062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297314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52696" y="184417"/>
            <a:ext cx="5637455" cy="35500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spc="-5" dirty="0"/>
              <a:t>Centrer</a:t>
            </a:r>
            <a:r>
              <a:rPr sz="2200" spc="-23" dirty="0"/>
              <a:t> </a:t>
            </a:r>
            <a:r>
              <a:rPr sz="2200" dirty="0"/>
              <a:t>horizontalement</a:t>
            </a:r>
            <a:r>
              <a:rPr sz="2200" spc="-18" dirty="0"/>
              <a:t> </a:t>
            </a:r>
            <a:r>
              <a:rPr sz="2200" dirty="0"/>
              <a:t>à</a:t>
            </a:r>
            <a:r>
              <a:rPr sz="2200" spc="-18" dirty="0"/>
              <a:t> </a:t>
            </a:r>
            <a:r>
              <a:rPr sz="2200" dirty="0"/>
              <a:t>l’aide</a:t>
            </a:r>
            <a:r>
              <a:rPr sz="2200" spc="-18" dirty="0"/>
              <a:t> </a:t>
            </a:r>
            <a:r>
              <a:rPr sz="2200" dirty="0"/>
              <a:t>de</a:t>
            </a:r>
            <a:r>
              <a:rPr sz="2200" spc="-18" dirty="0"/>
              <a:t> </a:t>
            </a:r>
            <a:r>
              <a:rPr sz="2200" spc="-5" dirty="0"/>
              <a:t>margin</a:t>
            </a:r>
            <a:endParaRPr sz="2200"/>
          </a:p>
        </p:txBody>
      </p:sp>
      <p:sp>
        <p:nvSpPr>
          <p:cNvPr id="4" name="object 4"/>
          <p:cNvSpPr txBox="1"/>
          <p:nvPr/>
        </p:nvSpPr>
        <p:spPr>
          <a:xfrm>
            <a:off x="426643" y="756154"/>
            <a:ext cx="3703146" cy="18095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 marR="4611">
              <a:lnSpc>
                <a:spcPct val="143500"/>
              </a:lnSpc>
              <a:spcBef>
                <a:spcPts val="91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Pour centrer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un élément de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type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bloc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horizontalement dans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son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parent il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faut </a:t>
            </a:r>
            <a:r>
              <a:rPr sz="1600" spc="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lui donner une largeur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(width),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et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appliquer une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marge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auto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à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gauche et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à </a:t>
            </a:r>
            <a:r>
              <a:rPr sz="1600" spc="-44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droite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35177" y="829599"/>
            <a:ext cx="1733094" cy="169197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body</a:t>
            </a:r>
            <a:r>
              <a:rPr sz="1600" spc="-4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600">
              <a:latin typeface="Arial MT"/>
              <a:cs typeface="Arial MT"/>
            </a:endParaRPr>
          </a:p>
          <a:p>
            <a:pPr marL="472639" marR="4611">
              <a:lnSpc>
                <a:spcPct val="155600"/>
              </a:lnSpc>
              <a:spcBef>
                <a:spcPts val="309"/>
              </a:spcBef>
            </a:pPr>
            <a:r>
              <a:rPr sz="1400" b="1" dirty="0">
                <a:solidFill>
                  <a:srgbClr val="FFAF00"/>
                </a:solidFill>
                <a:latin typeface="Arial"/>
                <a:cs typeface="Arial"/>
              </a:rPr>
              <a:t>width: </a:t>
            </a:r>
            <a:r>
              <a:rPr sz="1400" b="1" spc="-5" dirty="0">
                <a:solidFill>
                  <a:srgbClr val="FFAF00"/>
                </a:solidFill>
                <a:latin typeface="Arial"/>
                <a:cs typeface="Arial"/>
              </a:rPr>
              <a:t>800px; </a:t>
            </a:r>
            <a:r>
              <a:rPr sz="1400" b="1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AF00"/>
                </a:solidFill>
                <a:latin typeface="Arial"/>
                <a:cs typeface="Arial"/>
              </a:rPr>
              <a:t>margin:</a:t>
            </a:r>
            <a:r>
              <a:rPr sz="1400" b="1" spc="-4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AF00"/>
                </a:solidFill>
                <a:latin typeface="Arial"/>
                <a:cs typeface="Arial"/>
              </a:rPr>
              <a:t>0</a:t>
            </a:r>
            <a:r>
              <a:rPr sz="1400" b="1" spc="-4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AF00"/>
                </a:solidFill>
                <a:latin typeface="Arial"/>
                <a:cs typeface="Arial"/>
              </a:rPr>
              <a:t>auto;</a:t>
            </a:r>
            <a:endParaRPr sz="1400">
              <a:latin typeface="Arial"/>
              <a:cs typeface="Arial"/>
            </a:endParaRPr>
          </a:p>
          <a:p>
            <a:pPr marL="11528">
              <a:spcBef>
                <a:spcPts val="1089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2176" y="3561550"/>
            <a:ext cx="6411178" cy="231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696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556" y="1196404"/>
            <a:ext cx="7966696" cy="1556807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357361" marR="4611" indent="-345834">
              <a:lnSpc>
                <a:spcPct val="145800"/>
              </a:lnSpc>
              <a:spcBef>
                <a:spcPts val="91"/>
              </a:spcBef>
              <a:buChar char="•"/>
              <a:tabLst>
                <a:tab pos="356785" algn="l"/>
                <a:tab pos="357361" algn="l"/>
              </a:tabLst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Par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défaut, une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margin top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ou bottom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sur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un élément inline ne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fonctionnera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pas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(puisqu’il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est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dans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flux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de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 page).</a:t>
            </a:r>
            <a:endParaRPr sz="2200">
              <a:latin typeface="Arial MT"/>
              <a:cs typeface="Arial MT"/>
            </a:endParaRPr>
          </a:p>
          <a:p>
            <a:pPr marL="357361" indent="-345834">
              <a:spcBef>
                <a:spcPts val="1652"/>
              </a:spcBef>
              <a:buChar char="•"/>
              <a:tabLst>
                <a:tab pos="356785" algn="l"/>
                <a:tab pos="357361" algn="l"/>
              </a:tabLst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Une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marge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left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ou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right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fonctionnera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par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contre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13735" y="322729"/>
            <a:ext cx="4155735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dirty="0">
                <a:solidFill>
                  <a:srgbClr val="585858"/>
                </a:solidFill>
              </a:rPr>
              <a:t>Margin</a:t>
            </a:r>
            <a:r>
              <a:rPr sz="2700" spc="-27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et</a:t>
            </a:r>
            <a:r>
              <a:rPr sz="2700" spc="-32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éléments</a:t>
            </a:r>
            <a:r>
              <a:rPr sz="2700" spc="-27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inline</a:t>
            </a:r>
            <a:endParaRPr sz="2700"/>
          </a:p>
        </p:txBody>
      </p:sp>
    </p:spTree>
    <p:extLst>
      <p:ext uri="{BB962C8B-B14F-4D97-AF65-F5344CB8AC3E}">
        <p14:creationId xmlns:p14="http://schemas.microsoft.com/office/powerpoint/2010/main" val="163148534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3680" y="1673581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3484" y="1426925"/>
            <a:ext cx="7851963" cy="99124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 marR="4611">
              <a:lnSpc>
                <a:spcPct val="145800"/>
              </a:lnSpc>
              <a:spcBef>
                <a:spcPts val="91"/>
              </a:spcBef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 propriété </a:t>
            </a: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padding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détermine un espacement entre le bord de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boite et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son contenu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3680" y="2699400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3484" y="2604887"/>
            <a:ext cx="7929220" cy="124531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Par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défaut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padding</a:t>
            </a:r>
            <a:r>
              <a:rPr sz="2200" spc="-9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:</a:t>
            </a:r>
            <a:r>
              <a:rPr sz="2200" spc="-9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valeur</a:t>
            </a: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applique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même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valeur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aux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4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côtés</a:t>
            </a:r>
            <a:endParaRPr sz="2200">
              <a:latin typeface="Arial MT"/>
              <a:cs typeface="Arial MT"/>
            </a:endParaRPr>
          </a:p>
          <a:p>
            <a:pPr marL="11528">
              <a:spcBef>
                <a:spcPts val="1652"/>
              </a:spcBef>
            </a:pPr>
            <a:r>
              <a:rPr sz="2200" spc="-32" dirty="0">
                <a:solidFill>
                  <a:srgbClr val="585858"/>
                </a:solidFill>
                <a:latin typeface="Arial MT"/>
                <a:cs typeface="Arial MT"/>
              </a:rPr>
              <a:t>Valeur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possible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valeur</a:t>
            </a: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 en</a:t>
            </a:r>
            <a:r>
              <a:rPr sz="2200" spc="-14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unité</a:t>
            </a:r>
            <a:r>
              <a:rPr sz="2200" spc="-14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de</a:t>
            </a:r>
            <a:r>
              <a:rPr sz="2200" spc="-9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mesure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3680" y="3241125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914129" y="322729"/>
            <a:ext cx="5368785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dirty="0">
                <a:solidFill>
                  <a:srgbClr val="585858"/>
                </a:solidFill>
              </a:rPr>
              <a:t>Padding</a:t>
            </a:r>
            <a:r>
              <a:rPr sz="2700" spc="-18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: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la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marge</a:t>
            </a:r>
            <a:r>
              <a:rPr sz="2700" spc="-18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«</a:t>
            </a:r>
            <a:r>
              <a:rPr sz="2700" spc="-18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intérieure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»</a:t>
            </a:r>
            <a:endParaRPr sz="2700"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7092" y="4610420"/>
            <a:ext cx="5258088" cy="168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8770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3680" y="1673581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3483" y="1579069"/>
            <a:ext cx="5343417" cy="688749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On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peut</a:t>
            </a:r>
            <a:r>
              <a:rPr sz="22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2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décomposer</a:t>
            </a:r>
            <a:r>
              <a:rPr sz="22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individuellement</a:t>
            </a:r>
            <a:r>
              <a:rPr sz="22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en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5730" y="2679807"/>
            <a:ext cx="129146" cy="251268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1500" dirty="0">
                <a:solidFill>
                  <a:srgbClr val="666666"/>
                </a:solidFill>
                <a:latin typeface="Arial MT"/>
                <a:cs typeface="Arial MT"/>
              </a:rPr>
              <a:t>–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730" y="3186953"/>
            <a:ext cx="129146" cy="251268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1500" dirty="0">
                <a:solidFill>
                  <a:srgbClr val="666666"/>
                </a:solidFill>
                <a:latin typeface="Arial MT"/>
                <a:cs typeface="Arial MT"/>
              </a:rPr>
              <a:t>–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5730" y="3694099"/>
            <a:ext cx="129146" cy="251268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1500" dirty="0">
                <a:solidFill>
                  <a:srgbClr val="666666"/>
                </a:solidFill>
                <a:latin typeface="Arial MT"/>
                <a:cs typeface="Arial MT"/>
              </a:rPr>
              <a:t>–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5730" y="2132320"/>
            <a:ext cx="4891406" cy="1871124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  <a:tabLst>
                <a:tab pos="310674" algn="l"/>
              </a:tabLst>
            </a:pPr>
            <a:r>
              <a:rPr sz="2200" baseline="6734" dirty="0">
                <a:solidFill>
                  <a:srgbClr val="666666"/>
                </a:solidFill>
                <a:latin typeface="Arial MT"/>
                <a:cs typeface="Arial MT"/>
              </a:rPr>
              <a:t>–	</a:t>
            </a:r>
            <a:r>
              <a:rPr sz="2000" spc="-5" dirty="0">
                <a:solidFill>
                  <a:srgbClr val="418DD3"/>
                </a:solidFill>
                <a:latin typeface="Arial MT"/>
                <a:cs typeface="Arial MT"/>
              </a:rPr>
              <a:t>padding-top</a:t>
            </a:r>
            <a:r>
              <a:rPr sz="2000" spc="-23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18DD3"/>
                </a:solidFill>
                <a:latin typeface="Arial MT"/>
                <a:cs typeface="Arial MT"/>
              </a:rPr>
              <a:t>:</a:t>
            </a:r>
            <a:r>
              <a:rPr sz="2000" spc="-14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marge</a:t>
            </a:r>
            <a:r>
              <a:rPr sz="20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intérieure</a:t>
            </a:r>
            <a:r>
              <a:rPr sz="20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haute</a:t>
            </a:r>
            <a:endParaRPr sz="2000">
              <a:latin typeface="Arial MT"/>
              <a:cs typeface="Arial MT"/>
            </a:endParaRPr>
          </a:p>
          <a:p>
            <a:pPr marL="311250" marR="4611">
              <a:lnSpc>
                <a:spcPts val="3994"/>
              </a:lnSpc>
              <a:spcBef>
                <a:spcPts val="127"/>
              </a:spcBef>
            </a:pPr>
            <a:r>
              <a:rPr sz="2000" spc="-5" dirty="0">
                <a:solidFill>
                  <a:srgbClr val="418DD3"/>
                </a:solidFill>
                <a:latin typeface="Arial MT"/>
                <a:cs typeface="Arial MT"/>
              </a:rPr>
              <a:t>padding-right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: marge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intérieure droite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418DD3"/>
                </a:solidFill>
                <a:latin typeface="Arial MT"/>
                <a:cs typeface="Arial MT"/>
              </a:rPr>
              <a:t>padding-bottom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: marge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intérieure basse </a:t>
            </a:r>
            <a:r>
              <a:rPr sz="2000" spc="-5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418DD3"/>
                </a:solidFill>
                <a:latin typeface="Arial MT"/>
                <a:cs typeface="Arial MT"/>
              </a:rPr>
              <a:t>padding-left</a:t>
            </a:r>
            <a:r>
              <a:rPr sz="2000" spc="-9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marge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intérieure</a:t>
            </a:r>
            <a:r>
              <a:rPr sz="20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gauche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3680" y="4243892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3483" y="3997234"/>
            <a:ext cx="7236790" cy="99124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 marR="4611" indent="-576">
              <a:lnSpc>
                <a:spcPct val="145800"/>
              </a:lnSpc>
              <a:spcBef>
                <a:spcPts val="91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Ou rassembler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les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4 valeurs : </a:t>
            </a: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padding: 10px 5px 8px 15px; </a:t>
            </a:r>
            <a:r>
              <a:rPr sz="2200" spc="-595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(dans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l’ordre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haut, droite,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bas, gauche)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914129" y="322729"/>
            <a:ext cx="5368785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dirty="0">
                <a:solidFill>
                  <a:srgbClr val="585858"/>
                </a:solidFill>
              </a:rPr>
              <a:t>Padding</a:t>
            </a:r>
            <a:r>
              <a:rPr sz="2700" spc="-18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: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la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marge</a:t>
            </a:r>
            <a:r>
              <a:rPr sz="2700" spc="-18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«</a:t>
            </a:r>
            <a:r>
              <a:rPr sz="2700" spc="-18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intérieure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»</a:t>
            </a:r>
            <a:endParaRPr sz="2700"/>
          </a:p>
        </p:txBody>
      </p:sp>
    </p:spTree>
    <p:extLst>
      <p:ext uri="{BB962C8B-B14F-4D97-AF65-F5344CB8AC3E}">
        <p14:creationId xmlns:p14="http://schemas.microsoft.com/office/powerpoint/2010/main" val="356457285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4000" cy="297314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3275779"/>
                </a:moveTo>
                <a:lnTo>
                  <a:pt x="10071100" y="3275779"/>
                </a:lnTo>
                <a:lnTo>
                  <a:pt x="10071100" y="0"/>
                </a:lnTo>
                <a:lnTo>
                  <a:pt x="0" y="0"/>
                </a:lnTo>
                <a:lnTo>
                  <a:pt x="0" y="3275779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5310" y="6590109"/>
            <a:ext cx="153937" cy="1031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03"/>
              </a:lnSpc>
            </a:pPr>
            <a:r>
              <a:rPr sz="700" dirty="0">
                <a:solidFill>
                  <a:srgbClr val="909090"/>
                </a:solidFill>
                <a:latin typeface="Arial MT"/>
                <a:cs typeface="Arial MT"/>
              </a:rPr>
              <a:t>316</a:t>
            </a:r>
            <a:endParaRPr sz="7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2972977"/>
            <a:ext cx="9144000" cy="3885432"/>
            <a:chOff x="0" y="3275780"/>
            <a:chExt cx="10071100" cy="4281170"/>
          </a:xfrm>
        </p:grpSpPr>
        <p:sp>
          <p:nvSpPr>
            <p:cNvPr id="5" name="object 5"/>
            <p:cNvSpPr/>
            <p:nvPr/>
          </p:nvSpPr>
          <p:spPr>
            <a:xfrm>
              <a:off x="0" y="3275780"/>
              <a:ext cx="10071100" cy="4281170"/>
            </a:xfrm>
            <a:custGeom>
              <a:avLst/>
              <a:gdLst/>
              <a:ahLst/>
              <a:cxnLst/>
              <a:rect l="l" t="t" r="r" b="b"/>
              <a:pathLst>
                <a:path w="10071100" h="4281170">
                  <a:moveTo>
                    <a:pt x="0" y="0"/>
                  </a:moveTo>
                  <a:lnTo>
                    <a:pt x="10071100" y="0"/>
                  </a:lnTo>
                  <a:lnTo>
                    <a:pt x="10071100" y="4280719"/>
                  </a:lnTo>
                  <a:lnTo>
                    <a:pt x="0" y="4280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F9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8000" y="5435599"/>
              <a:ext cx="9055100" cy="2006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8000" y="3428999"/>
              <a:ext cx="9055100" cy="18669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984527" y="5075976"/>
              <a:ext cx="360045" cy="660400"/>
            </a:xfrm>
            <a:custGeom>
              <a:avLst/>
              <a:gdLst/>
              <a:ahLst/>
              <a:cxnLst/>
              <a:rect l="l" t="t" r="r" b="b"/>
              <a:pathLst>
                <a:path w="360045" h="660400">
                  <a:moveTo>
                    <a:pt x="270027" y="0"/>
                  </a:moveTo>
                  <a:lnTo>
                    <a:pt x="90004" y="0"/>
                  </a:lnTo>
                  <a:lnTo>
                    <a:pt x="90004" y="480225"/>
                  </a:lnTo>
                  <a:lnTo>
                    <a:pt x="0" y="480225"/>
                  </a:lnTo>
                  <a:lnTo>
                    <a:pt x="180022" y="660247"/>
                  </a:lnTo>
                  <a:lnTo>
                    <a:pt x="360045" y="480225"/>
                  </a:lnTo>
                  <a:lnTo>
                    <a:pt x="270027" y="480225"/>
                  </a:lnTo>
                  <a:lnTo>
                    <a:pt x="270027" y="0"/>
                  </a:lnTo>
                  <a:close/>
                </a:path>
              </a:pathLst>
            </a:custGeom>
            <a:solidFill>
              <a:srgbClr val="FFA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732822" y="184417"/>
            <a:ext cx="3697958" cy="35500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spc="-5" dirty="0"/>
              <a:t>Ajouter</a:t>
            </a:r>
            <a:r>
              <a:rPr sz="2200" spc="-27" dirty="0"/>
              <a:t> </a:t>
            </a:r>
            <a:r>
              <a:rPr sz="2200" dirty="0"/>
              <a:t>du</a:t>
            </a:r>
            <a:r>
              <a:rPr sz="2200" spc="-18" dirty="0"/>
              <a:t> </a:t>
            </a:r>
            <a:r>
              <a:rPr sz="2200" dirty="0"/>
              <a:t>padding</a:t>
            </a:r>
            <a:r>
              <a:rPr sz="2200" spc="-18" dirty="0"/>
              <a:t> </a:t>
            </a:r>
            <a:r>
              <a:rPr sz="2200" spc="-5" dirty="0"/>
              <a:t>au</a:t>
            </a:r>
            <a:r>
              <a:rPr sz="2200" spc="-27" dirty="0"/>
              <a:t> </a:t>
            </a:r>
            <a:r>
              <a:rPr sz="2200" dirty="0"/>
              <a:t>body</a:t>
            </a:r>
            <a:endParaRPr sz="2200"/>
          </a:p>
        </p:txBody>
      </p:sp>
      <p:sp>
        <p:nvSpPr>
          <p:cNvPr id="10" name="object 10"/>
          <p:cNvSpPr txBox="1"/>
          <p:nvPr/>
        </p:nvSpPr>
        <p:spPr>
          <a:xfrm>
            <a:off x="426735" y="853019"/>
            <a:ext cx="2852744" cy="1801874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spc="-5" dirty="0">
                <a:solidFill>
                  <a:srgbClr val="FAF9F9"/>
                </a:solidFill>
                <a:latin typeface="Arial MT"/>
                <a:cs typeface="Arial MT"/>
              </a:rPr>
              <a:t>body</a:t>
            </a:r>
            <a:r>
              <a:rPr sz="2200" spc="-4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2200">
              <a:latin typeface="Arial MT"/>
              <a:cs typeface="Arial MT"/>
            </a:endParaRPr>
          </a:p>
          <a:p>
            <a:pPr marL="164847">
              <a:spcBef>
                <a:spcPts val="1652"/>
              </a:spcBef>
            </a:pPr>
            <a:r>
              <a:rPr sz="2200" b="1" dirty="0">
                <a:solidFill>
                  <a:srgbClr val="FFAF00"/>
                </a:solidFill>
                <a:latin typeface="Arial"/>
                <a:cs typeface="Arial"/>
              </a:rPr>
              <a:t>padding:</a:t>
            </a:r>
            <a:r>
              <a:rPr sz="2200" b="1" spc="-41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AF00"/>
                </a:solidFill>
                <a:latin typeface="Arial"/>
                <a:cs typeface="Arial"/>
              </a:rPr>
              <a:t>10px</a:t>
            </a:r>
            <a:r>
              <a:rPr sz="2200" b="1" spc="-4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AF00"/>
                </a:solidFill>
                <a:latin typeface="Arial"/>
                <a:cs typeface="Arial"/>
              </a:rPr>
              <a:t>15px;</a:t>
            </a:r>
            <a:endParaRPr sz="2200">
              <a:latin typeface="Arial"/>
              <a:cs typeface="Arial"/>
            </a:endParaRPr>
          </a:p>
          <a:p>
            <a:pPr marL="11528">
              <a:spcBef>
                <a:spcPts val="1743"/>
              </a:spcBef>
            </a:pPr>
            <a:r>
              <a:rPr sz="22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22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7253274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072984" cy="6858000"/>
          </a:xfrm>
          <a:custGeom>
            <a:avLst/>
            <a:gdLst/>
            <a:ahLst/>
            <a:cxnLst/>
            <a:rect l="l" t="t" r="r" b="b"/>
            <a:pathLst>
              <a:path w="3384550" h="7556500">
                <a:moveTo>
                  <a:pt x="0" y="0"/>
                </a:moveTo>
                <a:lnTo>
                  <a:pt x="3384130" y="0"/>
                </a:lnTo>
                <a:lnTo>
                  <a:pt x="3384130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3779" y="6569849"/>
            <a:ext cx="176999" cy="11936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700" dirty="0">
                <a:solidFill>
                  <a:srgbClr val="909090"/>
                </a:solidFill>
                <a:latin typeface="Arial MT"/>
                <a:cs typeface="Arial MT"/>
              </a:rPr>
              <a:t>317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7556" y="145575"/>
            <a:ext cx="2634810" cy="835062"/>
          </a:xfrm>
          <a:prstGeom prst="rect">
            <a:avLst/>
          </a:prstGeom>
        </p:spPr>
        <p:txBody>
          <a:bodyPr vert="horz" wrap="square" lIns="0" tIns="34007" rIns="0" bIns="0" rtlCol="0">
            <a:spAutoFit/>
          </a:bodyPr>
          <a:lstStyle/>
          <a:p>
            <a:pPr marL="11528" marR="4611">
              <a:lnSpc>
                <a:spcPts val="2088"/>
              </a:lnSpc>
              <a:spcBef>
                <a:spcPts val="268"/>
              </a:spcBef>
            </a:pPr>
            <a:r>
              <a:rPr sz="1800" spc="9" dirty="0"/>
              <a:t>Ajouter </a:t>
            </a:r>
            <a:r>
              <a:rPr sz="1800" spc="18" dirty="0"/>
              <a:t>du padding à </a:t>
            </a:r>
            <a:r>
              <a:rPr sz="1800" spc="23" dirty="0"/>
              <a:t> </a:t>
            </a:r>
            <a:r>
              <a:rPr sz="1800" spc="18" dirty="0"/>
              <a:t>un</a:t>
            </a:r>
            <a:r>
              <a:rPr sz="1800" spc="-5" dirty="0"/>
              <a:t> </a:t>
            </a:r>
            <a:r>
              <a:rPr sz="1800" spc="9" dirty="0"/>
              <a:t>titre</a:t>
            </a:r>
            <a:r>
              <a:rPr sz="1800" dirty="0"/>
              <a:t> </a:t>
            </a:r>
            <a:r>
              <a:rPr sz="1800" spc="18" dirty="0"/>
              <a:t>pour</a:t>
            </a:r>
            <a:r>
              <a:rPr sz="1800" spc="-5" dirty="0"/>
              <a:t> </a:t>
            </a:r>
            <a:r>
              <a:rPr sz="1800" spc="14" dirty="0"/>
              <a:t>décoller</a:t>
            </a:r>
            <a:r>
              <a:rPr sz="1800" dirty="0"/>
              <a:t> </a:t>
            </a:r>
            <a:r>
              <a:rPr sz="1800" spc="14" dirty="0"/>
              <a:t>la </a:t>
            </a:r>
            <a:r>
              <a:rPr sz="1800" spc="-495" dirty="0"/>
              <a:t> </a:t>
            </a:r>
            <a:r>
              <a:rPr sz="1800" spc="14" dirty="0"/>
              <a:t>bordure</a:t>
            </a:r>
            <a:endParaRPr sz="1800"/>
          </a:p>
        </p:txBody>
      </p:sp>
      <p:sp>
        <p:nvSpPr>
          <p:cNvPr id="6" name="object 6"/>
          <p:cNvSpPr txBox="1"/>
          <p:nvPr/>
        </p:nvSpPr>
        <p:spPr>
          <a:xfrm>
            <a:off x="207556" y="3031351"/>
            <a:ext cx="2318863" cy="144767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h2</a:t>
            </a:r>
            <a:r>
              <a:rPr sz="1600" spc="-4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600">
              <a:latin typeface="Arial MT"/>
              <a:cs typeface="Arial MT"/>
            </a:endParaRPr>
          </a:p>
          <a:p>
            <a:pPr marL="11528" marR="4611" indent="115278">
              <a:lnSpc>
                <a:spcPct val="143500"/>
              </a:lnSpc>
              <a:spcBef>
                <a:spcPts val="454"/>
              </a:spcBef>
            </a:pPr>
            <a:r>
              <a:rPr sz="1600" b="1" dirty="0">
                <a:solidFill>
                  <a:srgbClr val="FFAF00"/>
                </a:solidFill>
                <a:latin typeface="Arial"/>
                <a:cs typeface="Arial"/>
              </a:rPr>
              <a:t>padding-bottom:</a:t>
            </a:r>
            <a:r>
              <a:rPr sz="1600" b="1" spc="-86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AF00"/>
                </a:solidFill>
                <a:latin typeface="Arial"/>
                <a:cs typeface="Arial"/>
              </a:rPr>
              <a:t>10px </a:t>
            </a:r>
            <a:r>
              <a:rPr sz="1600" b="1" spc="-439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AF00"/>
                </a:solidFill>
                <a:latin typeface="Arial"/>
                <a:cs typeface="Arial"/>
              </a:rPr>
              <a:t>15px;</a:t>
            </a:r>
            <a:endParaRPr sz="1600">
              <a:latin typeface="Arial"/>
              <a:cs typeface="Arial"/>
            </a:endParaRPr>
          </a:p>
          <a:p>
            <a:pPr marL="11528">
              <a:spcBef>
                <a:spcPts val="1216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978780" y="2824105"/>
            <a:ext cx="326901" cy="599355"/>
          </a:xfrm>
          <a:custGeom>
            <a:avLst/>
            <a:gdLst/>
            <a:ahLst/>
            <a:cxnLst/>
            <a:rect l="l" t="t" r="r" b="b"/>
            <a:pathLst>
              <a:path w="360045" h="660400">
                <a:moveTo>
                  <a:pt x="270027" y="0"/>
                </a:moveTo>
                <a:lnTo>
                  <a:pt x="90004" y="0"/>
                </a:lnTo>
                <a:lnTo>
                  <a:pt x="90004" y="480225"/>
                </a:lnTo>
                <a:lnTo>
                  <a:pt x="0" y="480225"/>
                </a:lnTo>
                <a:lnTo>
                  <a:pt x="180022" y="660247"/>
                </a:lnTo>
                <a:lnTo>
                  <a:pt x="360045" y="480225"/>
                </a:lnTo>
                <a:lnTo>
                  <a:pt x="270027" y="480225"/>
                </a:lnTo>
                <a:lnTo>
                  <a:pt x="270027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58875" y="4495160"/>
            <a:ext cx="4301024" cy="53019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04999" y="1775012"/>
            <a:ext cx="4174184" cy="29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85479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05983" y="17544"/>
            <a:ext cx="3944143" cy="688749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dirty="0"/>
              <a:t>Padding</a:t>
            </a:r>
            <a:r>
              <a:rPr sz="2200" spc="-23" dirty="0"/>
              <a:t> </a:t>
            </a:r>
            <a:r>
              <a:rPr sz="2200" spc="-5" dirty="0"/>
              <a:t>sur</a:t>
            </a:r>
            <a:r>
              <a:rPr sz="2200" spc="-23" dirty="0"/>
              <a:t> </a:t>
            </a:r>
            <a:r>
              <a:rPr sz="2200" spc="-5" dirty="0"/>
              <a:t>élément</a:t>
            </a:r>
            <a:r>
              <a:rPr sz="2200" spc="-23" dirty="0"/>
              <a:t> </a:t>
            </a:r>
            <a:r>
              <a:rPr sz="2200" spc="-5" dirty="0"/>
              <a:t>en</a:t>
            </a:r>
            <a:r>
              <a:rPr sz="2200" spc="-23" dirty="0"/>
              <a:t> </a:t>
            </a:r>
            <a:r>
              <a:rPr sz="2200" dirty="0"/>
              <a:t>inline</a:t>
            </a:r>
            <a:endParaRPr sz="2200"/>
          </a:p>
        </p:txBody>
      </p:sp>
      <p:sp>
        <p:nvSpPr>
          <p:cNvPr id="3" name="object 3"/>
          <p:cNvSpPr txBox="1"/>
          <p:nvPr/>
        </p:nvSpPr>
        <p:spPr>
          <a:xfrm>
            <a:off x="426643" y="756154"/>
            <a:ext cx="3541714" cy="1498387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 marR="4611">
              <a:lnSpc>
                <a:spcPct val="143500"/>
              </a:lnSpc>
              <a:spcBef>
                <a:spcPts val="91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Ajouter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du padding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sur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des éléments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inline permet de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« changer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leur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taille » </a:t>
            </a:r>
            <a:r>
              <a:rPr sz="1600" spc="-44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sans</a:t>
            </a:r>
            <a:r>
              <a:rPr sz="1600" spc="-9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passer</a:t>
            </a:r>
            <a:r>
              <a:rPr sz="1600" spc="-9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par</a:t>
            </a:r>
            <a:r>
              <a:rPr sz="1600" spc="-9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un</a:t>
            </a:r>
            <a:r>
              <a:rPr sz="1600" spc="-9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width</a:t>
            </a:r>
            <a:r>
              <a:rPr sz="1600" spc="-9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/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 height</a:t>
            </a:r>
            <a:endParaRPr sz="1600">
              <a:latin typeface="Arial MT"/>
              <a:cs typeface="Arial MT"/>
            </a:endParaRPr>
          </a:p>
          <a:p>
            <a:pPr marL="11528">
              <a:spcBef>
                <a:spcPts val="1216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(attention</a:t>
            </a:r>
            <a:r>
              <a:rPr sz="1600" spc="-27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aux</a:t>
            </a:r>
            <a:r>
              <a:rPr sz="1600" spc="-32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débordements)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35177" y="829599"/>
            <a:ext cx="2030014" cy="150530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a</a:t>
            </a:r>
            <a:r>
              <a:rPr sz="1600" spc="-5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600">
              <a:latin typeface="Arial MT"/>
              <a:cs typeface="Arial MT"/>
            </a:endParaRPr>
          </a:p>
          <a:p>
            <a:pPr marL="126806">
              <a:spcBef>
                <a:spcPts val="1307"/>
              </a:spcBef>
            </a:pPr>
            <a:r>
              <a:rPr sz="1600" b="1" dirty="0">
                <a:solidFill>
                  <a:srgbClr val="FFAF00"/>
                </a:solidFill>
                <a:latin typeface="Arial"/>
                <a:cs typeface="Arial"/>
              </a:rPr>
              <a:t>padding:</a:t>
            </a:r>
            <a:r>
              <a:rPr sz="1600" b="1" spc="-41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AF00"/>
                </a:solidFill>
                <a:latin typeface="Arial"/>
                <a:cs typeface="Arial"/>
              </a:rPr>
              <a:t>5px</a:t>
            </a:r>
            <a:r>
              <a:rPr sz="1600" b="1" spc="-41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AF00"/>
                </a:solidFill>
                <a:latin typeface="Arial"/>
                <a:cs typeface="Arial"/>
              </a:rPr>
              <a:t>15px;</a:t>
            </a:r>
            <a:endParaRPr sz="1600">
              <a:latin typeface="Arial"/>
              <a:cs typeface="Arial"/>
            </a:endParaRPr>
          </a:p>
          <a:p>
            <a:pPr marL="11528">
              <a:spcBef>
                <a:spcPts val="1216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600">
              <a:latin typeface="Arial MT"/>
              <a:cs typeface="Arial MT"/>
            </a:endParaRPr>
          </a:p>
          <a:p>
            <a:pPr marL="11528">
              <a:spcBef>
                <a:spcPts val="1307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Pour</a:t>
            </a:r>
            <a:r>
              <a:rPr sz="1600" spc="-23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agrandir</a:t>
            </a:r>
            <a:r>
              <a:rPr sz="1600" spc="-23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le</a:t>
            </a:r>
            <a:r>
              <a:rPr sz="1600" spc="-23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lien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4451" y="4345321"/>
            <a:ext cx="3978159" cy="57630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6279" y="3657286"/>
            <a:ext cx="3983985" cy="33072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48328" y="5276050"/>
            <a:ext cx="3401614" cy="54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99742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297314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68596" y="184417"/>
            <a:ext cx="7221799" cy="35500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spc="-5" dirty="0"/>
              <a:t>Retirer</a:t>
            </a:r>
            <a:r>
              <a:rPr sz="2200" spc="-18" dirty="0"/>
              <a:t> </a:t>
            </a:r>
            <a:r>
              <a:rPr sz="2200" dirty="0"/>
              <a:t>les</a:t>
            </a:r>
            <a:r>
              <a:rPr sz="2200" spc="-9" dirty="0"/>
              <a:t> </a:t>
            </a:r>
            <a:r>
              <a:rPr sz="2200" spc="-5" dirty="0"/>
              <a:t>marges</a:t>
            </a:r>
            <a:r>
              <a:rPr sz="2200" spc="-14" dirty="0"/>
              <a:t> </a:t>
            </a:r>
            <a:r>
              <a:rPr sz="2200" spc="-5" dirty="0"/>
              <a:t>et</a:t>
            </a:r>
            <a:r>
              <a:rPr sz="2200" spc="-14" dirty="0"/>
              <a:t> </a:t>
            </a:r>
            <a:r>
              <a:rPr sz="2200" dirty="0"/>
              <a:t>padding</a:t>
            </a:r>
            <a:r>
              <a:rPr sz="2200" spc="-9" dirty="0"/>
              <a:t> </a:t>
            </a:r>
            <a:r>
              <a:rPr sz="2200" dirty="0"/>
              <a:t>par</a:t>
            </a:r>
            <a:r>
              <a:rPr sz="2200" spc="-9" dirty="0"/>
              <a:t> </a:t>
            </a:r>
            <a:r>
              <a:rPr sz="2200" dirty="0"/>
              <a:t>défaut</a:t>
            </a:r>
            <a:r>
              <a:rPr sz="2200" spc="-9" dirty="0"/>
              <a:t> </a:t>
            </a:r>
            <a:r>
              <a:rPr sz="2200" dirty="0"/>
              <a:t>du</a:t>
            </a:r>
            <a:r>
              <a:rPr sz="2200" spc="-9" dirty="0"/>
              <a:t> </a:t>
            </a:r>
            <a:r>
              <a:rPr sz="2200" dirty="0"/>
              <a:t>navigateur</a:t>
            </a:r>
            <a:endParaRPr sz="2200"/>
          </a:p>
        </p:txBody>
      </p:sp>
      <p:sp>
        <p:nvSpPr>
          <p:cNvPr id="4" name="object 4"/>
          <p:cNvSpPr txBox="1"/>
          <p:nvPr/>
        </p:nvSpPr>
        <p:spPr>
          <a:xfrm>
            <a:off x="426643" y="756154"/>
            <a:ext cx="3518076" cy="145228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 marR="4611">
              <a:lnSpc>
                <a:spcPct val="143500"/>
              </a:lnSpc>
              <a:spcBef>
                <a:spcPts val="91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Par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défaut, le navigateur applique des </a:t>
            </a:r>
            <a:r>
              <a:rPr sz="1600" spc="-44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marges (comme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par exemple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sur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les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listes).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Pour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les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retirer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on peut écrire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 margin:0;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35177" y="829806"/>
            <a:ext cx="1141559" cy="1090364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ul</a:t>
            </a:r>
            <a:r>
              <a:rPr sz="1600" spc="-41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600">
              <a:latin typeface="Arial MT"/>
              <a:cs typeface="Arial MT"/>
            </a:endParaRPr>
          </a:p>
          <a:p>
            <a:pPr marL="126806">
              <a:spcBef>
                <a:spcPts val="1307"/>
              </a:spcBef>
            </a:pPr>
            <a:r>
              <a:rPr sz="1600" b="1" spc="-5" dirty="0">
                <a:solidFill>
                  <a:srgbClr val="FFAF00"/>
                </a:solidFill>
                <a:latin typeface="Arial"/>
                <a:cs typeface="Arial"/>
              </a:rPr>
              <a:t>margin:</a:t>
            </a:r>
            <a:r>
              <a:rPr sz="1600" b="1" spc="-73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AF00"/>
                </a:solidFill>
                <a:latin typeface="Arial"/>
                <a:cs typeface="Arial"/>
              </a:rPr>
              <a:t>0;</a:t>
            </a:r>
            <a:endParaRPr sz="1600">
              <a:latin typeface="Arial"/>
              <a:cs typeface="Arial"/>
            </a:endParaRPr>
          </a:p>
          <a:p>
            <a:pPr marL="11528">
              <a:spcBef>
                <a:spcPts val="1216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26840" y="3780544"/>
            <a:ext cx="9017160" cy="1521439"/>
            <a:chOff x="139700" y="4165600"/>
            <a:chExt cx="9931400" cy="167640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700" y="4165600"/>
              <a:ext cx="4876800" cy="16764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7000" y="4318000"/>
              <a:ext cx="4864100" cy="12700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677664" y="4775121"/>
              <a:ext cx="936625" cy="457200"/>
            </a:xfrm>
            <a:custGeom>
              <a:avLst/>
              <a:gdLst/>
              <a:ahLst/>
              <a:cxnLst/>
              <a:rect l="l" t="t" r="r" b="b"/>
              <a:pathLst>
                <a:path w="936625" h="457200">
                  <a:moveTo>
                    <a:pt x="707758" y="0"/>
                  </a:moveTo>
                  <a:lnTo>
                    <a:pt x="707758" y="114185"/>
                  </a:lnTo>
                  <a:lnTo>
                    <a:pt x="0" y="114185"/>
                  </a:lnTo>
                  <a:lnTo>
                    <a:pt x="0" y="342531"/>
                  </a:lnTo>
                  <a:lnTo>
                    <a:pt x="707758" y="342531"/>
                  </a:lnTo>
                  <a:lnTo>
                    <a:pt x="707758" y="456704"/>
                  </a:lnTo>
                  <a:lnTo>
                    <a:pt x="936104" y="228358"/>
                  </a:lnTo>
                  <a:lnTo>
                    <a:pt x="707758" y="0"/>
                  </a:lnTo>
                  <a:close/>
                </a:path>
              </a:pathLst>
            </a:custGeom>
            <a:solidFill>
              <a:srgbClr val="FFA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8647219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297314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68596" y="184417"/>
            <a:ext cx="7221799" cy="35500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spc="-5" dirty="0"/>
              <a:t>Retirer</a:t>
            </a:r>
            <a:r>
              <a:rPr sz="2200" spc="-18" dirty="0"/>
              <a:t> </a:t>
            </a:r>
            <a:r>
              <a:rPr sz="2200" dirty="0"/>
              <a:t>les</a:t>
            </a:r>
            <a:r>
              <a:rPr sz="2200" spc="-9" dirty="0"/>
              <a:t> </a:t>
            </a:r>
            <a:r>
              <a:rPr sz="2200" spc="-5" dirty="0"/>
              <a:t>marges</a:t>
            </a:r>
            <a:r>
              <a:rPr sz="2200" spc="-14" dirty="0"/>
              <a:t> </a:t>
            </a:r>
            <a:r>
              <a:rPr sz="2200" spc="-5" dirty="0"/>
              <a:t>et</a:t>
            </a:r>
            <a:r>
              <a:rPr sz="2200" spc="-14" dirty="0"/>
              <a:t> </a:t>
            </a:r>
            <a:r>
              <a:rPr sz="2200" dirty="0"/>
              <a:t>padding</a:t>
            </a:r>
            <a:r>
              <a:rPr sz="2200" spc="-9" dirty="0"/>
              <a:t> </a:t>
            </a:r>
            <a:r>
              <a:rPr sz="2200" dirty="0"/>
              <a:t>par</a:t>
            </a:r>
            <a:r>
              <a:rPr sz="2200" spc="-9" dirty="0"/>
              <a:t> </a:t>
            </a:r>
            <a:r>
              <a:rPr sz="2200" dirty="0"/>
              <a:t>défaut</a:t>
            </a:r>
            <a:r>
              <a:rPr sz="2200" spc="-9" dirty="0"/>
              <a:t> </a:t>
            </a:r>
            <a:r>
              <a:rPr sz="2200" dirty="0"/>
              <a:t>du</a:t>
            </a:r>
            <a:r>
              <a:rPr sz="2200" spc="-9" dirty="0"/>
              <a:t> </a:t>
            </a:r>
            <a:r>
              <a:rPr sz="2200" dirty="0"/>
              <a:t>navigateur</a:t>
            </a:r>
            <a:endParaRPr sz="2200"/>
          </a:p>
        </p:txBody>
      </p:sp>
      <p:sp>
        <p:nvSpPr>
          <p:cNvPr id="4" name="object 4"/>
          <p:cNvSpPr txBox="1"/>
          <p:nvPr/>
        </p:nvSpPr>
        <p:spPr>
          <a:xfrm>
            <a:off x="426643" y="756154"/>
            <a:ext cx="3725632" cy="145228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 marR="4611">
              <a:lnSpc>
                <a:spcPct val="143500"/>
              </a:lnSpc>
              <a:spcBef>
                <a:spcPts val="91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Par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défaut, le navigateur applique aussi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du padding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(comme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par exemple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sur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les </a:t>
            </a:r>
            <a:r>
              <a:rPr sz="1600" spc="-44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listes).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Pour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le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retirer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on peut écrire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 padding:0;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35177" y="829806"/>
            <a:ext cx="1257444" cy="150530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ul</a:t>
            </a:r>
            <a:r>
              <a:rPr sz="1600" spc="-41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600">
              <a:latin typeface="Arial MT"/>
              <a:cs typeface="Arial MT"/>
            </a:endParaRPr>
          </a:p>
          <a:p>
            <a:pPr marL="126806">
              <a:spcBef>
                <a:spcPts val="1307"/>
              </a:spcBef>
            </a:pPr>
            <a:r>
              <a:rPr sz="1600" b="1" spc="-5" dirty="0">
                <a:solidFill>
                  <a:srgbClr val="FFAF00"/>
                </a:solidFill>
                <a:latin typeface="Arial"/>
                <a:cs typeface="Arial"/>
              </a:rPr>
              <a:t>margin:</a:t>
            </a:r>
            <a:r>
              <a:rPr sz="1600" b="1" spc="-4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AF00"/>
                </a:solidFill>
                <a:latin typeface="Arial"/>
                <a:cs typeface="Arial"/>
              </a:rPr>
              <a:t>0;</a:t>
            </a:r>
            <a:endParaRPr sz="1600">
              <a:latin typeface="Arial"/>
              <a:cs typeface="Arial"/>
            </a:endParaRPr>
          </a:p>
          <a:p>
            <a:pPr marL="126806">
              <a:spcBef>
                <a:spcPts val="1216"/>
              </a:spcBef>
            </a:pPr>
            <a:r>
              <a:rPr sz="1600" b="1" dirty="0">
                <a:solidFill>
                  <a:srgbClr val="FFAF00"/>
                </a:solidFill>
                <a:latin typeface="Arial"/>
                <a:cs typeface="Arial"/>
              </a:rPr>
              <a:t>padding:</a:t>
            </a:r>
            <a:r>
              <a:rPr sz="1600" b="1" spc="-77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AF00"/>
                </a:solidFill>
                <a:latin typeface="Arial"/>
                <a:cs typeface="Arial"/>
              </a:rPr>
              <a:t>0;</a:t>
            </a:r>
            <a:endParaRPr sz="1600">
              <a:latin typeface="Arial"/>
              <a:cs typeface="Arial"/>
            </a:endParaRPr>
          </a:p>
          <a:p>
            <a:pPr marL="11528">
              <a:spcBef>
                <a:spcPts val="1307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26840" y="3780544"/>
            <a:ext cx="8994098" cy="1521439"/>
            <a:chOff x="139700" y="4165600"/>
            <a:chExt cx="9906000" cy="167640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700" y="4165600"/>
              <a:ext cx="4876800" cy="16764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68900" y="4445000"/>
              <a:ext cx="4876800" cy="12700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209568" y="4775121"/>
              <a:ext cx="936625" cy="457200"/>
            </a:xfrm>
            <a:custGeom>
              <a:avLst/>
              <a:gdLst/>
              <a:ahLst/>
              <a:cxnLst/>
              <a:rect l="l" t="t" r="r" b="b"/>
              <a:pathLst>
                <a:path w="936625" h="457200">
                  <a:moveTo>
                    <a:pt x="707745" y="0"/>
                  </a:moveTo>
                  <a:lnTo>
                    <a:pt x="707745" y="114185"/>
                  </a:lnTo>
                  <a:lnTo>
                    <a:pt x="0" y="114185"/>
                  </a:lnTo>
                  <a:lnTo>
                    <a:pt x="0" y="342531"/>
                  </a:lnTo>
                  <a:lnTo>
                    <a:pt x="707745" y="342531"/>
                  </a:lnTo>
                  <a:lnTo>
                    <a:pt x="707745" y="456704"/>
                  </a:lnTo>
                  <a:lnTo>
                    <a:pt x="936091" y="228358"/>
                  </a:lnTo>
                  <a:lnTo>
                    <a:pt x="707745" y="0"/>
                  </a:lnTo>
                  <a:close/>
                </a:path>
              </a:pathLst>
            </a:custGeom>
            <a:solidFill>
              <a:srgbClr val="FFA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6190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335" y="1443060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607" y="1196404"/>
            <a:ext cx="7912500" cy="99124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 marR="4611">
              <a:lnSpc>
                <a:spcPct val="145800"/>
              </a:lnSpc>
              <a:spcBef>
                <a:spcPts val="91"/>
              </a:spcBef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Nous utiliserons les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mêmes conventions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chemin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que pour les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images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et pages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1335" y="2468879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607" y="2222223"/>
            <a:ext cx="7113986" cy="1494547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 marR="4611">
              <a:lnSpc>
                <a:spcPct val="145800"/>
              </a:lnSpc>
              <a:spcBef>
                <a:spcPts val="91"/>
              </a:spcBef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Création d’un nouveau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fichier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appelé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« styles.css » (notez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l’extension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b="1" dirty="0">
                <a:solidFill>
                  <a:srgbClr val="585858"/>
                </a:solidFill>
                <a:latin typeface="Arial"/>
                <a:cs typeface="Arial"/>
              </a:rPr>
              <a:t>.css</a:t>
            </a:r>
            <a:r>
              <a:rPr sz="2200" b="1" spc="-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ici)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on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lie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feuille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de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styles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au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HTML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1335" y="3494698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9606" y="3248040"/>
            <a:ext cx="7826019" cy="1334845"/>
          </a:xfrm>
          <a:prstGeom prst="rect">
            <a:avLst/>
          </a:prstGeom>
        </p:spPr>
        <p:txBody>
          <a:bodyPr vert="horz" wrap="square" lIns="0" tIns="163695" rIns="0" bIns="0" rtlCol="0">
            <a:spAutoFit/>
          </a:bodyPr>
          <a:lstStyle/>
          <a:p>
            <a:pPr marL="11528">
              <a:spcBef>
                <a:spcPts val="1289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On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«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lie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»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feuille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de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style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au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document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HTML</a:t>
            </a:r>
            <a:r>
              <a:rPr sz="2200" spc="-82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avec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une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balise</a:t>
            </a:r>
            <a:endParaRPr sz="2200">
              <a:latin typeface="Arial MT"/>
              <a:cs typeface="Arial MT"/>
            </a:endParaRPr>
          </a:p>
          <a:p>
            <a:pPr marL="11528">
              <a:spcBef>
                <a:spcPts val="1198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&lt;link&gt;dans</a:t>
            </a:r>
            <a:r>
              <a:rPr sz="2200" spc="-27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2200" spc="-32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&lt;head&gt;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764227" y="322729"/>
            <a:ext cx="5656481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dirty="0">
                <a:solidFill>
                  <a:srgbClr val="585858"/>
                </a:solidFill>
              </a:rPr>
              <a:t>La/les</a:t>
            </a:r>
            <a:r>
              <a:rPr sz="2700" spc="-23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feuille(s)</a:t>
            </a:r>
            <a:r>
              <a:rPr sz="2700" spc="-23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de</a:t>
            </a:r>
            <a:r>
              <a:rPr sz="2700" spc="-18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style</a:t>
            </a:r>
            <a:r>
              <a:rPr sz="2700" spc="-27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externe(s)</a:t>
            </a:r>
            <a:endParaRPr sz="2700"/>
          </a:p>
        </p:txBody>
      </p:sp>
      <p:sp>
        <p:nvSpPr>
          <p:cNvPr id="9" name="object 9"/>
          <p:cNvSpPr txBox="1"/>
          <p:nvPr/>
        </p:nvSpPr>
        <p:spPr>
          <a:xfrm>
            <a:off x="1902598" y="4852467"/>
            <a:ext cx="5481788" cy="750304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400" dirty="0">
                <a:solidFill>
                  <a:srgbClr val="E46C0A"/>
                </a:solidFill>
                <a:latin typeface="Arial MT"/>
                <a:cs typeface="Arial MT"/>
              </a:rPr>
              <a:t>&lt;link</a:t>
            </a:r>
            <a:r>
              <a:rPr sz="2400" spc="-41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37B09"/>
                </a:solidFill>
                <a:latin typeface="Arial MT"/>
                <a:cs typeface="Arial MT"/>
              </a:rPr>
              <a:t>rel="stylesheet"</a:t>
            </a:r>
            <a:r>
              <a:rPr sz="2400" spc="-36" dirty="0">
                <a:solidFill>
                  <a:srgbClr val="F37B09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B050"/>
                </a:solidFill>
                <a:latin typeface="Arial MT"/>
                <a:cs typeface="Arial MT"/>
              </a:rPr>
              <a:t>href="</a:t>
            </a:r>
            <a:r>
              <a:rPr sz="2400" b="1" spc="-5" dirty="0">
                <a:solidFill>
                  <a:srgbClr val="00B050"/>
                </a:solidFill>
                <a:latin typeface="Arial"/>
                <a:cs typeface="Arial"/>
              </a:rPr>
              <a:t>styles.css</a:t>
            </a:r>
            <a:r>
              <a:rPr sz="2400" spc="-5" dirty="0">
                <a:solidFill>
                  <a:srgbClr val="00B050"/>
                </a:solidFill>
                <a:latin typeface="Arial MT"/>
                <a:cs typeface="Arial MT"/>
              </a:rPr>
              <a:t>"</a:t>
            </a:r>
            <a:r>
              <a:rPr sz="2400" spc="-5" dirty="0">
                <a:solidFill>
                  <a:srgbClr val="E46C0A"/>
                </a:solidFill>
                <a:latin typeface="Arial MT"/>
                <a:cs typeface="Arial MT"/>
              </a:rPr>
              <a:t>/&gt;</a:t>
            </a:r>
            <a:endParaRPr sz="24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79660881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29739" y="2694791"/>
            <a:ext cx="6293562" cy="1494547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0951" marR="4611" indent="4611" algn="ctr">
              <a:lnSpc>
                <a:spcPct val="145800"/>
              </a:lnSpc>
              <a:spcBef>
                <a:spcPts val="91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Attention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 padding entre en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compte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dans la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dimension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« 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affichée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»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 l’élément et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s’ajoute à sa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valeur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«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width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»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(tout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comme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la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bordure)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41559" y="322729"/>
            <a:ext cx="6905853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b="1" dirty="0">
                <a:solidFill>
                  <a:srgbClr val="585858"/>
                </a:solidFill>
                <a:latin typeface="Arial"/>
                <a:cs typeface="Arial"/>
              </a:rPr>
              <a:t>Padding</a:t>
            </a:r>
            <a:r>
              <a:rPr sz="2700" b="1" spc="-18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700" b="1" spc="-5" dirty="0">
                <a:solidFill>
                  <a:srgbClr val="585858"/>
                </a:solidFill>
                <a:latin typeface="Arial"/>
                <a:cs typeface="Arial"/>
              </a:rPr>
              <a:t>et</a:t>
            </a:r>
            <a:r>
              <a:rPr sz="2700" b="1" spc="-18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700" b="1" spc="-5" dirty="0">
                <a:solidFill>
                  <a:srgbClr val="585858"/>
                </a:solidFill>
                <a:latin typeface="Arial"/>
                <a:cs typeface="Arial"/>
              </a:rPr>
              <a:t>calcul</a:t>
            </a:r>
            <a:r>
              <a:rPr sz="2700" b="1" spc="-23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700" b="1" dirty="0">
                <a:solidFill>
                  <a:srgbClr val="585858"/>
                </a:solidFill>
                <a:latin typeface="Arial"/>
                <a:cs typeface="Arial"/>
              </a:rPr>
              <a:t>de</a:t>
            </a:r>
            <a:r>
              <a:rPr sz="2700" b="1" spc="-14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700" b="1" dirty="0">
                <a:solidFill>
                  <a:srgbClr val="585858"/>
                </a:solidFill>
                <a:latin typeface="Arial"/>
                <a:cs typeface="Arial"/>
              </a:rPr>
              <a:t>dimension</a:t>
            </a:r>
            <a:r>
              <a:rPr sz="2700" b="1" spc="-18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700" b="1" dirty="0">
                <a:solidFill>
                  <a:srgbClr val="585858"/>
                </a:solidFill>
                <a:latin typeface="Arial"/>
                <a:cs typeface="Arial"/>
              </a:rPr>
              <a:t>d’élément</a:t>
            </a:r>
            <a:endParaRPr sz="27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544429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10351" y="17544"/>
            <a:ext cx="5529641" cy="688749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dirty="0"/>
              <a:t>Padding</a:t>
            </a:r>
            <a:r>
              <a:rPr sz="2200" spc="-18" dirty="0"/>
              <a:t> </a:t>
            </a:r>
            <a:r>
              <a:rPr sz="2200" spc="-5" dirty="0"/>
              <a:t>et</a:t>
            </a:r>
            <a:r>
              <a:rPr sz="2200" spc="-18" dirty="0"/>
              <a:t> </a:t>
            </a:r>
            <a:r>
              <a:rPr sz="2200" spc="-5" dirty="0"/>
              <a:t>calcul</a:t>
            </a:r>
            <a:r>
              <a:rPr sz="2200" spc="-23" dirty="0"/>
              <a:t> </a:t>
            </a:r>
            <a:r>
              <a:rPr sz="2200" dirty="0"/>
              <a:t>de</a:t>
            </a:r>
            <a:r>
              <a:rPr sz="2200" spc="-14" dirty="0"/>
              <a:t> </a:t>
            </a:r>
            <a:r>
              <a:rPr sz="2200" dirty="0"/>
              <a:t>dimension</a:t>
            </a:r>
            <a:r>
              <a:rPr sz="2200" spc="-18" dirty="0"/>
              <a:t> </a:t>
            </a:r>
            <a:r>
              <a:rPr sz="2200" dirty="0"/>
              <a:t>d’élément</a:t>
            </a:r>
            <a:endParaRPr sz="2200"/>
          </a:p>
        </p:txBody>
      </p:sp>
      <p:sp>
        <p:nvSpPr>
          <p:cNvPr id="3" name="object 3"/>
          <p:cNvSpPr txBox="1"/>
          <p:nvPr/>
        </p:nvSpPr>
        <p:spPr>
          <a:xfrm>
            <a:off x="426643" y="864454"/>
            <a:ext cx="2007529" cy="144767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body</a:t>
            </a:r>
            <a:r>
              <a:rPr sz="1600" spc="-4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600">
              <a:latin typeface="Arial MT"/>
              <a:cs typeface="Arial MT"/>
            </a:endParaRPr>
          </a:p>
          <a:p>
            <a:pPr marL="126806" marR="4611">
              <a:lnSpc>
                <a:spcPct val="143500"/>
              </a:lnSpc>
              <a:spcBef>
                <a:spcPts val="363"/>
              </a:spcBef>
            </a:pP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width: 800px;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padding:</a:t>
            </a:r>
            <a:r>
              <a:rPr sz="1600" spc="-4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10px</a:t>
            </a:r>
            <a:r>
              <a:rPr sz="1600" spc="-41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15px;</a:t>
            </a:r>
            <a:endParaRPr sz="1600">
              <a:latin typeface="Arial MT"/>
              <a:cs typeface="Arial MT"/>
            </a:endParaRPr>
          </a:p>
          <a:p>
            <a:pPr marL="11528">
              <a:spcBef>
                <a:spcPts val="1307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35177" y="721507"/>
            <a:ext cx="2300414" cy="737667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 marR="4611">
              <a:lnSpc>
                <a:spcPct val="143500"/>
              </a:lnSpc>
              <a:spcBef>
                <a:spcPts val="91"/>
              </a:spcBef>
            </a:pPr>
            <a:r>
              <a:rPr sz="1600" spc="-27" dirty="0">
                <a:solidFill>
                  <a:srgbClr val="FAF9F9"/>
                </a:solidFill>
                <a:latin typeface="Arial MT"/>
                <a:cs typeface="Arial MT"/>
              </a:rPr>
              <a:t>Valeur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affichée de body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: </a:t>
            </a:r>
            <a:r>
              <a:rPr sz="1600" spc="-44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AF00"/>
                </a:solidFill>
                <a:latin typeface="Arial MT"/>
                <a:cs typeface="Arial MT"/>
              </a:rPr>
              <a:t>800</a:t>
            </a:r>
            <a:r>
              <a:rPr sz="1600" spc="-14" dirty="0">
                <a:solidFill>
                  <a:srgbClr val="FFA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F00"/>
                </a:solidFill>
                <a:latin typeface="Arial MT"/>
                <a:cs typeface="Arial MT"/>
              </a:rPr>
              <a:t>+</a:t>
            </a:r>
            <a:r>
              <a:rPr sz="1600" spc="-9" dirty="0">
                <a:solidFill>
                  <a:srgbClr val="FFAF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AF00"/>
                </a:solidFill>
                <a:latin typeface="Arial MT"/>
                <a:cs typeface="Arial MT"/>
              </a:rPr>
              <a:t>15</a:t>
            </a:r>
            <a:r>
              <a:rPr sz="1600" spc="-14" dirty="0">
                <a:solidFill>
                  <a:srgbClr val="FFA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F00"/>
                </a:solidFill>
                <a:latin typeface="Arial MT"/>
                <a:cs typeface="Arial MT"/>
              </a:rPr>
              <a:t>+</a:t>
            </a:r>
            <a:r>
              <a:rPr sz="1600" spc="-9" dirty="0">
                <a:solidFill>
                  <a:srgbClr val="FFAF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AF00"/>
                </a:solidFill>
                <a:latin typeface="Arial MT"/>
                <a:cs typeface="Arial MT"/>
              </a:rPr>
              <a:t>15</a:t>
            </a:r>
            <a:r>
              <a:rPr sz="1600" spc="-14" dirty="0">
                <a:solidFill>
                  <a:srgbClr val="FFA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F00"/>
                </a:solidFill>
                <a:latin typeface="Arial MT"/>
                <a:cs typeface="Arial MT"/>
              </a:rPr>
              <a:t>=</a:t>
            </a:r>
            <a:r>
              <a:rPr sz="1600" spc="-9" dirty="0">
                <a:solidFill>
                  <a:srgbClr val="FFAF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AF00"/>
                </a:solidFill>
                <a:latin typeface="Arial MT"/>
                <a:cs typeface="Arial MT"/>
              </a:rPr>
              <a:t>830px</a:t>
            </a:r>
            <a:r>
              <a:rPr sz="1600" spc="-14" dirty="0">
                <a:solidFill>
                  <a:srgbClr val="FFA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F00"/>
                </a:solidFill>
                <a:latin typeface="Arial MT"/>
                <a:cs typeface="Arial MT"/>
              </a:rPr>
              <a:t>!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2927617"/>
            <a:ext cx="8936444" cy="3803597"/>
            <a:chOff x="0" y="3225800"/>
            <a:chExt cx="9842500" cy="41910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225800"/>
              <a:ext cx="9842500" cy="26797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69100" y="4533900"/>
              <a:ext cx="3073400" cy="2882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943661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335" y="1443060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2853878"/>
          </a:xfrm>
          <a:prstGeom prst="rect">
            <a:avLst/>
          </a:prstGeom>
        </p:spPr>
        <p:txBody>
          <a:bodyPr vert="horz" wrap="square" lIns="0" tIns="17292" rIns="0" bIns="0" rtlCol="0">
            <a:spAutoFit/>
          </a:bodyPr>
          <a:lstStyle/>
          <a:p>
            <a:pPr marL="299723" marR="4611">
              <a:lnSpc>
                <a:spcPct val="144100"/>
              </a:lnSpc>
              <a:spcBef>
                <a:spcPts val="136"/>
              </a:spcBef>
            </a:pPr>
            <a:r>
              <a:rPr dirty="0">
                <a:solidFill>
                  <a:srgbClr val="585858"/>
                </a:solidFill>
              </a:rPr>
              <a:t>Pour faire </a:t>
            </a:r>
            <a:r>
              <a:rPr spc="-5" dirty="0">
                <a:solidFill>
                  <a:srgbClr val="585858"/>
                </a:solidFill>
              </a:rPr>
              <a:t>en </a:t>
            </a:r>
            <a:r>
              <a:rPr dirty="0">
                <a:solidFill>
                  <a:srgbClr val="585858"/>
                </a:solidFill>
              </a:rPr>
              <a:t>sorte </a:t>
            </a:r>
            <a:r>
              <a:rPr spc="-5" dirty="0">
                <a:solidFill>
                  <a:srgbClr val="585858"/>
                </a:solidFill>
              </a:rPr>
              <a:t>que le padding </a:t>
            </a:r>
            <a:r>
              <a:rPr dirty="0">
                <a:solidFill>
                  <a:srgbClr val="585858"/>
                </a:solidFill>
              </a:rPr>
              <a:t>(et </a:t>
            </a:r>
            <a:r>
              <a:rPr spc="-5" dirty="0">
                <a:solidFill>
                  <a:srgbClr val="585858"/>
                </a:solidFill>
              </a:rPr>
              <a:t>la bordure) </a:t>
            </a:r>
            <a:r>
              <a:rPr dirty="0">
                <a:solidFill>
                  <a:srgbClr val="585858"/>
                </a:solidFill>
              </a:rPr>
              <a:t>soit calculé à </a:t>
            </a:r>
            <a:r>
              <a:rPr spc="5" dirty="0">
                <a:solidFill>
                  <a:srgbClr val="585858"/>
                </a:solidFill>
              </a:rPr>
              <a:t> </a:t>
            </a:r>
            <a:r>
              <a:rPr spc="-5" dirty="0">
                <a:solidFill>
                  <a:srgbClr val="585858"/>
                </a:solidFill>
              </a:rPr>
              <a:t>l'intérieur de la boîte on peut </a:t>
            </a:r>
            <a:r>
              <a:rPr dirty="0">
                <a:solidFill>
                  <a:srgbClr val="585858"/>
                </a:solidFill>
              </a:rPr>
              <a:t>changer </a:t>
            </a:r>
            <a:r>
              <a:rPr spc="-5" dirty="0">
                <a:solidFill>
                  <a:srgbClr val="585858"/>
                </a:solidFill>
              </a:rPr>
              <a:t>le </a:t>
            </a:r>
            <a:r>
              <a:rPr dirty="0">
                <a:solidFill>
                  <a:srgbClr val="585858"/>
                </a:solidFill>
              </a:rPr>
              <a:t>modèle </a:t>
            </a:r>
            <a:r>
              <a:rPr spc="-5" dirty="0">
                <a:solidFill>
                  <a:srgbClr val="585858"/>
                </a:solidFill>
              </a:rPr>
              <a:t>de </a:t>
            </a:r>
            <a:r>
              <a:rPr dirty="0">
                <a:solidFill>
                  <a:srgbClr val="585858"/>
                </a:solidFill>
              </a:rPr>
              <a:t>calcul à </a:t>
            </a:r>
            <a:r>
              <a:rPr spc="-5" dirty="0">
                <a:solidFill>
                  <a:srgbClr val="585858"/>
                </a:solidFill>
              </a:rPr>
              <a:t>l'aide </a:t>
            </a:r>
            <a:r>
              <a:rPr spc="-595" dirty="0">
                <a:solidFill>
                  <a:srgbClr val="585858"/>
                </a:solidFill>
              </a:rPr>
              <a:t> </a:t>
            </a:r>
            <a:r>
              <a:rPr spc="-5" dirty="0">
                <a:solidFill>
                  <a:srgbClr val="585858"/>
                </a:solidFill>
              </a:rPr>
              <a:t>de</a:t>
            </a:r>
            <a:r>
              <a:rPr spc="-9" dirty="0">
                <a:solidFill>
                  <a:srgbClr val="585858"/>
                </a:solidFill>
              </a:rPr>
              <a:t> </a:t>
            </a:r>
            <a:r>
              <a:rPr spc="-5" dirty="0">
                <a:solidFill>
                  <a:srgbClr val="4183DE"/>
                </a:solidFill>
              </a:rPr>
              <a:t>box-sizing </a:t>
            </a:r>
            <a:r>
              <a:rPr dirty="0">
                <a:solidFill>
                  <a:srgbClr val="4183DE"/>
                </a:solidFill>
              </a:rPr>
              <a:t>: </a:t>
            </a:r>
            <a:r>
              <a:rPr spc="-5" dirty="0">
                <a:solidFill>
                  <a:srgbClr val="4183DE"/>
                </a:solidFill>
              </a:rPr>
              <a:t>border-box;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34199" y="345782"/>
            <a:ext cx="7913653" cy="410327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500" spc="-5" dirty="0">
                <a:solidFill>
                  <a:srgbClr val="585858"/>
                </a:solidFill>
              </a:rPr>
              <a:t>Box-sizing:border-box</a:t>
            </a:r>
            <a:r>
              <a:rPr sz="2500" spc="-18" dirty="0">
                <a:solidFill>
                  <a:srgbClr val="585858"/>
                </a:solidFill>
              </a:rPr>
              <a:t> </a:t>
            </a:r>
            <a:r>
              <a:rPr sz="2500" dirty="0">
                <a:solidFill>
                  <a:srgbClr val="585858"/>
                </a:solidFill>
              </a:rPr>
              <a:t>-</a:t>
            </a:r>
            <a:r>
              <a:rPr sz="2500" spc="-14" dirty="0">
                <a:solidFill>
                  <a:srgbClr val="585858"/>
                </a:solidFill>
              </a:rPr>
              <a:t> </a:t>
            </a:r>
            <a:r>
              <a:rPr sz="2500" spc="-5" dirty="0">
                <a:solidFill>
                  <a:srgbClr val="585858"/>
                </a:solidFill>
              </a:rPr>
              <a:t>changer</a:t>
            </a:r>
            <a:r>
              <a:rPr sz="2500" spc="-18" dirty="0">
                <a:solidFill>
                  <a:srgbClr val="585858"/>
                </a:solidFill>
              </a:rPr>
              <a:t> </a:t>
            </a:r>
            <a:r>
              <a:rPr sz="2500" dirty="0">
                <a:solidFill>
                  <a:srgbClr val="585858"/>
                </a:solidFill>
              </a:rPr>
              <a:t>le</a:t>
            </a:r>
            <a:r>
              <a:rPr sz="2500" spc="-9" dirty="0">
                <a:solidFill>
                  <a:srgbClr val="585858"/>
                </a:solidFill>
              </a:rPr>
              <a:t> </a:t>
            </a:r>
            <a:r>
              <a:rPr sz="2500" spc="-5" dirty="0">
                <a:solidFill>
                  <a:srgbClr val="585858"/>
                </a:solidFill>
              </a:rPr>
              <a:t>modèle</a:t>
            </a:r>
            <a:r>
              <a:rPr sz="2500" spc="-18" dirty="0">
                <a:solidFill>
                  <a:srgbClr val="585858"/>
                </a:solidFill>
              </a:rPr>
              <a:t> </a:t>
            </a:r>
            <a:r>
              <a:rPr sz="2500" dirty="0">
                <a:solidFill>
                  <a:srgbClr val="585858"/>
                </a:solidFill>
              </a:rPr>
              <a:t>de</a:t>
            </a:r>
            <a:r>
              <a:rPr sz="2500" spc="-14" dirty="0">
                <a:solidFill>
                  <a:srgbClr val="585858"/>
                </a:solidFill>
              </a:rPr>
              <a:t> </a:t>
            </a:r>
            <a:r>
              <a:rPr sz="2500" dirty="0">
                <a:solidFill>
                  <a:srgbClr val="585858"/>
                </a:solidFill>
              </a:rPr>
              <a:t>boîte</a:t>
            </a:r>
            <a:endParaRPr sz="2500"/>
          </a:p>
        </p:txBody>
      </p:sp>
      <p:sp>
        <p:nvSpPr>
          <p:cNvPr id="5" name="object 5"/>
          <p:cNvSpPr txBox="1"/>
          <p:nvPr/>
        </p:nvSpPr>
        <p:spPr>
          <a:xfrm>
            <a:off x="1014719" y="3538497"/>
            <a:ext cx="3728515" cy="1447931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lnSpc>
                <a:spcPts val="2823"/>
              </a:lnSpc>
              <a:spcBef>
                <a:spcPts val="91"/>
              </a:spcBef>
            </a:pPr>
            <a:r>
              <a:rPr sz="2400" dirty="0">
                <a:solidFill>
                  <a:srgbClr val="4183DE"/>
                </a:solidFill>
                <a:latin typeface="Arial MT"/>
                <a:cs typeface="Arial MT"/>
              </a:rPr>
              <a:t>.element</a:t>
            </a:r>
            <a:r>
              <a:rPr sz="2400" spc="-45" dirty="0">
                <a:solidFill>
                  <a:srgbClr val="4183DE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183DE"/>
                </a:solidFill>
                <a:latin typeface="Arial MT"/>
                <a:cs typeface="Arial MT"/>
              </a:rPr>
              <a:t>{</a:t>
            </a:r>
            <a:endParaRPr sz="2400">
              <a:latin typeface="Arial MT"/>
              <a:cs typeface="Arial MT"/>
            </a:endParaRPr>
          </a:p>
          <a:p>
            <a:pPr marL="668035">
              <a:lnSpc>
                <a:spcPts val="2814"/>
              </a:lnSpc>
            </a:pPr>
            <a:r>
              <a:rPr sz="2400" spc="-5" dirty="0">
                <a:solidFill>
                  <a:srgbClr val="4183DE"/>
                </a:solidFill>
                <a:latin typeface="Arial MT"/>
                <a:cs typeface="Arial MT"/>
              </a:rPr>
              <a:t>box-sizing:</a:t>
            </a:r>
            <a:r>
              <a:rPr sz="2400" spc="-73" dirty="0">
                <a:solidFill>
                  <a:srgbClr val="4183DE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4183DE"/>
                </a:solidFill>
                <a:latin typeface="Arial MT"/>
                <a:cs typeface="Arial MT"/>
              </a:rPr>
              <a:t>border-box;</a:t>
            </a:r>
            <a:endParaRPr sz="2400">
              <a:latin typeface="Arial MT"/>
              <a:cs typeface="Arial MT"/>
            </a:endParaRPr>
          </a:p>
          <a:p>
            <a:pPr marL="11528">
              <a:lnSpc>
                <a:spcPts val="2823"/>
              </a:lnSpc>
            </a:pPr>
            <a:r>
              <a:rPr sz="2400" dirty="0">
                <a:solidFill>
                  <a:srgbClr val="4183DE"/>
                </a:solidFill>
                <a:latin typeface="Arial MT"/>
                <a:cs typeface="Arial MT"/>
              </a:rPr>
              <a:t>}</a:t>
            </a:r>
            <a:endParaRPr sz="24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410990153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7682" y="17544"/>
            <a:ext cx="6786508" cy="688749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spc="-5" dirty="0"/>
              <a:t>Box-sizing:border-box</a:t>
            </a:r>
            <a:r>
              <a:rPr sz="2200" spc="-18" dirty="0"/>
              <a:t> </a:t>
            </a:r>
            <a:r>
              <a:rPr sz="2200" dirty="0"/>
              <a:t>-</a:t>
            </a:r>
            <a:r>
              <a:rPr sz="2200" spc="-14" dirty="0"/>
              <a:t> </a:t>
            </a:r>
            <a:r>
              <a:rPr sz="2200" spc="-5" dirty="0"/>
              <a:t>changer</a:t>
            </a:r>
            <a:r>
              <a:rPr sz="2200" spc="-14" dirty="0"/>
              <a:t> </a:t>
            </a:r>
            <a:r>
              <a:rPr sz="2200" dirty="0"/>
              <a:t>le</a:t>
            </a:r>
            <a:r>
              <a:rPr sz="2200" spc="-14" dirty="0"/>
              <a:t> </a:t>
            </a:r>
            <a:r>
              <a:rPr sz="2200" spc="-5" dirty="0"/>
              <a:t>modèle</a:t>
            </a:r>
            <a:r>
              <a:rPr sz="2200" spc="-18" dirty="0"/>
              <a:t> </a:t>
            </a:r>
            <a:r>
              <a:rPr sz="2200" dirty="0"/>
              <a:t>de</a:t>
            </a:r>
            <a:r>
              <a:rPr sz="2200" spc="-9" dirty="0"/>
              <a:t> </a:t>
            </a:r>
            <a:r>
              <a:rPr sz="2200" dirty="0"/>
              <a:t>boîte</a:t>
            </a:r>
            <a:endParaRPr sz="2200"/>
          </a:p>
        </p:txBody>
      </p:sp>
      <p:sp>
        <p:nvSpPr>
          <p:cNvPr id="3" name="object 3"/>
          <p:cNvSpPr txBox="1"/>
          <p:nvPr/>
        </p:nvSpPr>
        <p:spPr>
          <a:xfrm>
            <a:off x="426643" y="771093"/>
            <a:ext cx="2336159" cy="1769825"/>
          </a:xfrm>
          <a:prstGeom prst="rect">
            <a:avLst/>
          </a:prstGeom>
        </p:spPr>
        <p:txBody>
          <a:bodyPr vert="horz" wrap="square" lIns="0" tIns="12681" rIns="0" bIns="0" rtlCol="0">
            <a:spAutoFit/>
          </a:bodyPr>
          <a:lstStyle/>
          <a:p>
            <a:pPr marL="11528">
              <a:spcBef>
                <a:spcPts val="100"/>
              </a:spcBef>
            </a:pPr>
            <a:r>
              <a:rPr sz="1500" dirty="0">
                <a:solidFill>
                  <a:srgbClr val="FAF9F9"/>
                </a:solidFill>
                <a:latin typeface="Arial MT"/>
                <a:cs typeface="Arial MT"/>
              </a:rPr>
              <a:t>body</a:t>
            </a:r>
            <a:r>
              <a:rPr sz="1500" spc="-41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500">
              <a:latin typeface="Arial MT"/>
              <a:cs typeface="Arial MT"/>
            </a:endParaRPr>
          </a:p>
          <a:p>
            <a:pPr marL="121042" marR="432292">
              <a:lnSpc>
                <a:spcPct val="147000"/>
              </a:lnSpc>
              <a:spcBef>
                <a:spcPts val="272"/>
              </a:spcBef>
            </a:pPr>
            <a:r>
              <a:rPr sz="1500" dirty="0">
                <a:solidFill>
                  <a:srgbClr val="FAF9F9"/>
                </a:solidFill>
                <a:latin typeface="Arial MT"/>
                <a:cs typeface="Arial MT"/>
              </a:rPr>
              <a:t>width: 800px; </a:t>
            </a:r>
            <a:r>
              <a:rPr sz="1500" spc="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FAF9F9"/>
                </a:solidFill>
                <a:latin typeface="Arial MT"/>
                <a:cs typeface="Arial MT"/>
              </a:rPr>
              <a:t>padding:</a:t>
            </a:r>
            <a:r>
              <a:rPr sz="1500" spc="-27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FAF9F9"/>
                </a:solidFill>
                <a:latin typeface="Arial MT"/>
                <a:cs typeface="Arial MT"/>
              </a:rPr>
              <a:t>10px</a:t>
            </a:r>
            <a:r>
              <a:rPr sz="1500" spc="-27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FAF9F9"/>
                </a:solidFill>
                <a:latin typeface="Arial MT"/>
                <a:cs typeface="Arial MT"/>
              </a:rPr>
              <a:t>15px;</a:t>
            </a:r>
            <a:endParaRPr sz="1500">
              <a:latin typeface="Arial MT"/>
              <a:cs typeface="Arial MT"/>
            </a:endParaRPr>
          </a:p>
          <a:p>
            <a:pPr marL="121042">
              <a:spcBef>
                <a:spcPts val="1234"/>
              </a:spcBef>
            </a:pPr>
            <a:r>
              <a:rPr sz="1500" b="1" dirty="0">
                <a:solidFill>
                  <a:srgbClr val="FFAF00"/>
                </a:solidFill>
                <a:latin typeface="Arial"/>
                <a:cs typeface="Arial"/>
              </a:rPr>
              <a:t>box-sizing:</a:t>
            </a:r>
            <a:r>
              <a:rPr sz="1500" b="1" spc="-36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500" b="1" spc="5" dirty="0">
                <a:solidFill>
                  <a:srgbClr val="FFAF00"/>
                </a:solidFill>
                <a:latin typeface="Arial"/>
                <a:cs typeface="Arial"/>
              </a:rPr>
              <a:t>border-box;</a:t>
            </a:r>
            <a:endParaRPr sz="1500">
              <a:latin typeface="Arial"/>
              <a:cs typeface="Arial"/>
            </a:endParaRPr>
          </a:p>
          <a:p>
            <a:pPr marL="11528">
              <a:spcBef>
                <a:spcPts val="1234"/>
              </a:spcBef>
            </a:pPr>
            <a:r>
              <a:rPr sz="15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35223" y="721576"/>
            <a:ext cx="2300414" cy="737667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 marR="4611">
              <a:lnSpc>
                <a:spcPct val="143500"/>
              </a:lnSpc>
              <a:spcBef>
                <a:spcPts val="91"/>
              </a:spcBef>
            </a:pPr>
            <a:r>
              <a:rPr sz="1600" spc="-27" dirty="0">
                <a:solidFill>
                  <a:srgbClr val="FAF9F9"/>
                </a:solidFill>
                <a:latin typeface="Arial MT"/>
                <a:cs typeface="Arial MT"/>
              </a:rPr>
              <a:t>Valeur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affichée de body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: </a:t>
            </a:r>
            <a:r>
              <a:rPr sz="1600" spc="-44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F00"/>
                </a:solidFill>
                <a:latin typeface="Arial MT"/>
                <a:cs typeface="Arial MT"/>
              </a:rPr>
              <a:t>800px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1531" y="3019825"/>
            <a:ext cx="9132469" cy="3388659"/>
            <a:chOff x="12700" y="3327400"/>
            <a:chExt cx="10058400" cy="37338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00" y="3327400"/>
              <a:ext cx="10058400" cy="25654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45300" y="4635500"/>
              <a:ext cx="3098800" cy="2425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431391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335" y="1443060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607" y="1196404"/>
            <a:ext cx="7397069" cy="99124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 marR="4611">
              <a:lnSpc>
                <a:spcPct val="145800"/>
              </a:lnSpc>
              <a:spcBef>
                <a:spcPts val="91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Il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est possible que du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contenu texte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dépasse l'élément qui le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contient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(surtout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si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on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défini des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hauteurs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fixes)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1335" y="2468879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607" y="2374367"/>
            <a:ext cx="8299938" cy="688749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Exemple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p</a:t>
            </a:r>
            <a:r>
              <a:rPr sz="2200" spc="-14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{height:</a:t>
            </a: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 100px}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,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contenu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«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dépasse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»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du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paragraphe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64424" y="322729"/>
            <a:ext cx="6273383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dirty="0">
                <a:solidFill>
                  <a:srgbClr val="585858"/>
                </a:solidFill>
              </a:rPr>
              <a:t>Overflow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: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pour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éviter</a:t>
            </a:r>
            <a:r>
              <a:rPr sz="2700" spc="-18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que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ça</a:t>
            </a:r>
            <a:r>
              <a:rPr sz="2700" spc="-18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dépasse</a:t>
            </a:r>
            <a:endParaRPr sz="2700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1712" y="4034472"/>
            <a:ext cx="7726976" cy="115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7808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335" y="1443060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607" y="1348548"/>
            <a:ext cx="7651902" cy="124531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overflow:</a:t>
            </a:r>
            <a:r>
              <a:rPr sz="2200" spc="-14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hidden</a:t>
            </a:r>
            <a:r>
              <a:rPr sz="2200" spc="-9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permet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cacher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tout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qui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dépasse.</a:t>
            </a:r>
            <a:endParaRPr sz="2200">
              <a:latin typeface="Arial MT"/>
              <a:cs typeface="Arial MT"/>
            </a:endParaRPr>
          </a:p>
          <a:p>
            <a:pPr marL="11528">
              <a:spcBef>
                <a:spcPts val="1652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Problème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on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perd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tout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ce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qui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est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caché,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impossible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voir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1335" y="1984785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6152" y="322729"/>
            <a:ext cx="6849927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b="1" dirty="0">
                <a:solidFill>
                  <a:srgbClr val="585858"/>
                </a:solidFill>
                <a:latin typeface="Arial"/>
                <a:cs typeface="Arial"/>
              </a:rPr>
              <a:t>Overflow:</a:t>
            </a:r>
            <a:r>
              <a:rPr sz="2700" b="1" spc="-14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700" b="1" dirty="0">
                <a:solidFill>
                  <a:srgbClr val="585858"/>
                </a:solidFill>
                <a:latin typeface="Arial"/>
                <a:cs typeface="Arial"/>
              </a:rPr>
              <a:t>hidden</a:t>
            </a:r>
            <a:r>
              <a:rPr sz="2700" b="1" spc="-14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700" b="1" dirty="0">
                <a:solidFill>
                  <a:srgbClr val="585858"/>
                </a:solidFill>
                <a:latin typeface="Arial"/>
                <a:cs typeface="Arial"/>
              </a:rPr>
              <a:t>-</a:t>
            </a:r>
            <a:r>
              <a:rPr sz="2700" b="1" spc="-14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700" b="1" spc="-5" dirty="0">
                <a:solidFill>
                  <a:srgbClr val="585858"/>
                </a:solidFill>
                <a:latin typeface="Arial"/>
                <a:cs typeface="Arial"/>
              </a:rPr>
              <a:t>cacher</a:t>
            </a:r>
            <a:r>
              <a:rPr sz="2700" b="1" spc="-18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700" b="1" spc="-5" dirty="0">
                <a:solidFill>
                  <a:srgbClr val="585858"/>
                </a:solidFill>
                <a:latin typeface="Arial"/>
                <a:cs typeface="Arial"/>
              </a:rPr>
              <a:t>ce</a:t>
            </a:r>
            <a:r>
              <a:rPr sz="2700" b="1" spc="-18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700" b="1" dirty="0">
                <a:solidFill>
                  <a:srgbClr val="585858"/>
                </a:solidFill>
                <a:latin typeface="Arial"/>
                <a:cs typeface="Arial"/>
              </a:rPr>
              <a:t>qui</a:t>
            </a:r>
            <a:r>
              <a:rPr sz="2700" b="1" spc="-14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700" b="1" dirty="0">
                <a:solidFill>
                  <a:srgbClr val="585858"/>
                </a:solidFill>
                <a:latin typeface="Arial"/>
                <a:cs typeface="Arial"/>
              </a:rPr>
              <a:t>dépasse</a:t>
            </a:r>
            <a:endParaRPr sz="27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5632" y="3631529"/>
            <a:ext cx="7437427" cy="120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654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335" y="1443060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607" y="1196404"/>
            <a:ext cx="6984263" cy="99124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 marR="4611">
              <a:lnSpc>
                <a:spcPct val="145800"/>
              </a:lnSpc>
              <a:spcBef>
                <a:spcPts val="91"/>
              </a:spcBef>
            </a:pP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overflow: auto;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permet 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d’afficher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une bar de défilement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si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nécessaire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607" y="322729"/>
            <a:ext cx="8002441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b="1" dirty="0">
                <a:solidFill>
                  <a:srgbClr val="585858"/>
                </a:solidFill>
                <a:latin typeface="Arial"/>
                <a:cs typeface="Arial"/>
              </a:rPr>
              <a:t>Overflow:</a:t>
            </a:r>
            <a:r>
              <a:rPr sz="2700" b="1" spc="-14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700" b="1" spc="-5" dirty="0">
                <a:solidFill>
                  <a:srgbClr val="585858"/>
                </a:solidFill>
                <a:latin typeface="Arial"/>
                <a:cs typeface="Arial"/>
              </a:rPr>
              <a:t>auto</a:t>
            </a:r>
            <a:r>
              <a:rPr sz="2700" b="1" spc="-14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700" b="1" dirty="0">
                <a:solidFill>
                  <a:srgbClr val="585858"/>
                </a:solidFill>
                <a:latin typeface="Arial"/>
                <a:cs typeface="Arial"/>
              </a:rPr>
              <a:t>-</a:t>
            </a:r>
            <a:r>
              <a:rPr sz="2700" b="1" spc="-14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700" b="1" spc="-5" dirty="0">
                <a:solidFill>
                  <a:srgbClr val="585858"/>
                </a:solidFill>
                <a:latin typeface="Arial"/>
                <a:cs typeface="Arial"/>
              </a:rPr>
              <a:t>afficher</a:t>
            </a:r>
            <a:r>
              <a:rPr sz="2700" b="1" spc="-14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700" b="1" dirty="0">
                <a:solidFill>
                  <a:srgbClr val="585858"/>
                </a:solidFill>
                <a:latin typeface="Arial"/>
                <a:cs typeface="Arial"/>
              </a:rPr>
              <a:t>une</a:t>
            </a:r>
            <a:r>
              <a:rPr sz="2700" b="1" spc="-14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700" b="1" dirty="0">
                <a:solidFill>
                  <a:srgbClr val="585858"/>
                </a:solidFill>
                <a:latin typeface="Arial"/>
                <a:cs typeface="Arial"/>
              </a:rPr>
              <a:t>barre</a:t>
            </a:r>
            <a:r>
              <a:rPr sz="2700" b="1" spc="-9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700" b="1" dirty="0">
                <a:solidFill>
                  <a:srgbClr val="585858"/>
                </a:solidFill>
                <a:latin typeface="Arial"/>
                <a:cs typeface="Arial"/>
              </a:rPr>
              <a:t>de</a:t>
            </a:r>
            <a:r>
              <a:rPr sz="2700" b="1" spc="-14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700" b="1" dirty="0">
                <a:solidFill>
                  <a:srgbClr val="585858"/>
                </a:solidFill>
                <a:latin typeface="Arial"/>
                <a:cs typeface="Arial"/>
              </a:rPr>
              <a:t>défilement</a:t>
            </a:r>
            <a:endParaRPr sz="27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403" y="2969320"/>
            <a:ext cx="8010639" cy="102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08670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0071100" h="7556500">
                <a:moveTo>
                  <a:pt x="10071100" y="0"/>
                </a:moveTo>
                <a:lnTo>
                  <a:pt x="0" y="0"/>
                </a:lnTo>
                <a:lnTo>
                  <a:pt x="0" y="7556500"/>
                </a:lnTo>
                <a:lnTo>
                  <a:pt x="10071100" y="7556500"/>
                </a:lnTo>
                <a:lnTo>
                  <a:pt x="10071100" y="0"/>
                </a:lnTo>
                <a:close/>
              </a:path>
            </a:pathLst>
          </a:custGeom>
          <a:solidFill>
            <a:srgbClr val="192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55380" y="3802962"/>
            <a:ext cx="6578951" cy="10373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5380" y="3874431"/>
            <a:ext cx="6578951" cy="10373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60252" y="2259106"/>
            <a:ext cx="5294987" cy="631628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4000" b="1" dirty="0">
                <a:solidFill>
                  <a:srgbClr val="FAF9F9"/>
                </a:solidFill>
                <a:latin typeface="Arial"/>
                <a:cs typeface="Arial"/>
              </a:rPr>
              <a:t>Positionnements</a:t>
            </a:r>
            <a:r>
              <a:rPr sz="4000" b="1" spc="-86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rgbClr val="FAF9F9"/>
                </a:solidFill>
                <a:latin typeface="Arial"/>
                <a:cs typeface="Arial"/>
              </a:rPr>
              <a:t>CSS</a:t>
            </a:r>
            <a:endParaRPr sz="4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40378" y="4345321"/>
            <a:ext cx="3340500" cy="750304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400" spc="-5" dirty="0">
                <a:solidFill>
                  <a:srgbClr val="FAF9F9"/>
                </a:solidFill>
                <a:latin typeface="Arial MT"/>
                <a:cs typeface="Arial MT"/>
              </a:rPr>
              <a:t>Les</a:t>
            </a:r>
            <a:r>
              <a:rPr sz="2400" spc="-18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AF9F9"/>
                </a:solidFill>
                <a:latin typeface="Arial MT"/>
                <a:cs typeface="Arial MT"/>
              </a:rPr>
              <a:t>«</a:t>
            </a:r>
            <a:r>
              <a:rPr sz="2400" spc="-18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AF9F9"/>
                </a:solidFill>
                <a:latin typeface="Arial MT"/>
                <a:cs typeface="Arial MT"/>
              </a:rPr>
              <a:t>flottants</a:t>
            </a:r>
            <a:r>
              <a:rPr sz="2400" spc="-14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AF9F9"/>
                </a:solidFill>
                <a:latin typeface="Arial MT"/>
                <a:cs typeface="Arial MT"/>
              </a:rPr>
              <a:t>»</a:t>
            </a:r>
            <a:r>
              <a:rPr sz="2400" spc="-14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AF9F9"/>
                </a:solidFill>
                <a:latin typeface="Arial MT"/>
                <a:cs typeface="Arial MT"/>
              </a:rPr>
              <a:t>et</a:t>
            </a:r>
            <a:r>
              <a:rPr sz="2400" spc="-18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AF9F9"/>
                </a:solidFill>
                <a:latin typeface="Arial MT"/>
                <a:cs typeface="Arial MT"/>
              </a:rPr>
              <a:t>le</a:t>
            </a:r>
            <a:r>
              <a:rPr sz="2400" spc="-18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AF9F9"/>
                </a:solidFill>
                <a:latin typeface="Arial MT"/>
                <a:cs typeface="Arial MT"/>
              </a:rPr>
              <a:t>flux</a:t>
            </a:r>
            <a:endParaRPr sz="24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13426887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334" y="1441908"/>
            <a:ext cx="92247" cy="148976"/>
          </a:xfrm>
          <a:prstGeom prst="rect">
            <a:avLst/>
          </a:prstGeom>
        </p:spPr>
        <p:txBody>
          <a:bodyPr vert="horz" wrap="square" lIns="0" tIns="10375" rIns="0" bIns="0" rtlCol="0">
            <a:spAutoFit/>
          </a:bodyPr>
          <a:lstStyle/>
          <a:p>
            <a:pPr marL="11528">
              <a:spcBef>
                <a:spcPts val="82"/>
              </a:spcBef>
            </a:pPr>
            <a:r>
              <a:rPr sz="9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9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607" y="1307077"/>
            <a:ext cx="7678423" cy="737667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 marR="4611">
              <a:lnSpc>
                <a:spcPct val="117400"/>
              </a:lnSpc>
              <a:spcBef>
                <a:spcPts val="91"/>
              </a:spcBef>
            </a:pP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La propriété </a:t>
            </a:r>
            <a:r>
              <a:rPr sz="2000" dirty="0">
                <a:solidFill>
                  <a:srgbClr val="418DD3"/>
                </a:solidFill>
                <a:latin typeface="Arial MT"/>
                <a:cs typeface="Arial MT"/>
              </a:rPr>
              <a:t>float:valeur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permet d’extraire des éléments du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flux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de la </a:t>
            </a:r>
            <a:r>
              <a:rPr sz="2000" spc="-5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page,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ce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 qui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signifie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 que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le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reste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 du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contenu «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coule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»autour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1334" y="4784464"/>
            <a:ext cx="92247" cy="148976"/>
          </a:xfrm>
          <a:prstGeom prst="rect">
            <a:avLst/>
          </a:prstGeom>
        </p:spPr>
        <p:txBody>
          <a:bodyPr vert="horz" wrap="square" lIns="0" tIns="10375" rIns="0" bIns="0" rtlCol="0">
            <a:spAutoFit/>
          </a:bodyPr>
          <a:lstStyle/>
          <a:p>
            <a:pPr marL="11528">
              <a:spcBef>
                <a:spcPts val="82"/>
              </a:spcBef>
            </a:pPr>
            <a:r>
              <a:rPr sz="9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9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607" y="5023658"/>
            <a:ext cx="8003594" cy="737667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 marR="4611" indent="-576">
              <a:lnSpc>
                <a:spcPct val="117400"/>
              </a:lnSpc>
              <a:spcBef>
                <a:spcPts val="91"/>
              </a:spcBef>
            </a:pP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Elle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prend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3 valeurs : </a:t>
            </a:r>
            <a:r>
              <a:rPr sz="2000" spc="-5" dirty="0">
                <a:solidFill>
                  <a:srgbClr val="418DD3"/>
                </a:solidFill>
                <a:latin typeface="Arial MT"/>
                <a:cs typeface="Arial MT"/>
              </a:rPr>
              <a:t>left, </a:t>
            </a:r>
            <a:r>
              <a:rPr sz="2000" dirty="0">
                <a:solidFill>
                  <a:srgbClr val="418DD3"/>
                </a:solidFill>
                <a:latin typeface="Arial MT"/>
                <a:cs typeface="Arial MT"/>
              </a:rPr>
              <a:t>right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et </a:t>
            </a:r>
            <a:r>
              <a:rPr sz="2000" dirty="0">
                <a:solidFill>
                  <a:srgbClr val="418DD3"/>
                </a:solidFill>
                <a:latin typeface="Arial MT"/>
                <a:cs typeface="Arial MT"/>
              </a:rPr>
              <a:t>none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(permet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de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remettre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un élément </a:t>
            </a:r>
            <a:r>
              <a:rPr sz="2000" spc="-5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dans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le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flux)</a:t>
            </a:r>
            <a:endParaRPr sz="2000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13735" y="322729"/>
            <a:ext cx="4156888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dirty="0">
                <a:solidFill>
                  <a:srgbClr val="585858"/>
                </a:solidFill>
              </a:rPr>
              <a:t>Les</a:t>
            </a:r>
            <a:r>
              <a:rPr sz="2700" spc="-18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«</a:t>
            </a:r>
            <a:r>
              <a:rPr sz="2700" spc="-18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flottants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»</a:t>
            </a:r>
            <a:r>
              <a:rPr sz="2700" spc="-18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et</a:t>
            </a:r>
            <a:r>
              <a:rPr sz="2700" spc="-18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le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flux</a:t>
            </a:r>
            <a:endParaRPr sz="2700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4227" y="2581835"/>
            <a:ext cx="5684731" cy="231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3033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297314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78159" y="184417"/>
            <a:ext cx="1192295" cy="35500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dirty="0"/>
              <a:t>Float:left</a:t>
            </a:r>
            <a:endParaRPr sz="2200"/>
          </a:p>
        </p:txBody>
      </p:sp>
      <p:sp>
        <p:nvSpPr>
          <p:cNvPr id="4" name="object 4"/>
          <p:cNvSpPr txBox="1"/>
          <p:nvPr/>
        </p:nvSpPr>
        <p:spPr>
          <a:xfrm>
            <a:off x="518890" y="932458"/>
            <a:ext cx="79563" cy="120527"/>
          </a:xfrm>
          <a:prstGeom prst="rect">
            <a:avLst/>
          </a:prstGeom>
        </p:spPr>
        <p:txBody>
          <a:bodyPr vert="horz" wrap="square" lIns="0" tIns="12681" rIns="0" bIns="0" rtlCol="0">
            <a:spAutoFit/>
          </a:bodyPr>
          <a:lstStyle/>
          <a:p>
            <a:pPr marL="11528">
              <a:spcBef>
                <a:spcPts val="100"/>
              </a:spcBef>
            </a:pPr>
            <a:r>
              <a:rPr sz="700" spc="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7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8694" y="756154"/>
            <a:ext cx="3068947" cy="737667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 marR="4611">
              <a:lnSpc>
                <a:spcPct val="143500"/>
              </a:lnSpc>
              <a:spcBef>
                <a:spcPts val="91"/>
              </a:spcBef>
            </a:pP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Un exemple de </a:t>
            </a:r>
            <a:r>
              <a:rPr sz="1600" dirty="0">
                <a:solidFill>
                  <a:srgbClr val="FFAF00"/>
                </a:solidFill>
                <a:latin typeface="Arial MT"/>
                <a:cs typeface="Arial MT"/>
              </a:rPr>
              <a:t>float : </a:t>
            </a:r>
            <a:r>
              <a:rPr sz="1600" spc="-5" dirty="0">
                <a:solidFill>
                  <a:srgbClr val="FFAF00"/>
                </a:solidFill>
                <a:latin typeface="Arial MT"/>
                <a:cs typeface="Arial MT"/>
              </a:rPr>
              <a:t>left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sur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une </a:t>
            </a:r>
            <a:r>
              <a:rPr sz="1600" spc="-44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image</a:t>
            </a:r>
            <a:r>
              <a:rPr sz="1600" spc="-9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: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35153" y="829806"/>
            <a:ext cx="1210744" cy="1090364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img.floatleft</a:t>
            </a:r>
            <a:r>
              <a:rPr sz="1600" spc="-73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600">
              <a:latin typeface="Arial MT"/>
              <a:cs typeface="Arial MT"/>
            </a:endParaRPr>
          </a:p>
          <a:p>
            <a:pPr marL="126806">
              <a:spcBef>
                <a:spcPts val="1307"/>
              </a:spcBef>
            </a:pPr>
            <a:r>
              <a:rPr sz="1600" b="1" dirty="0">
                <a:solidFill>
                  <a:srgbClr val="FFAF00"/>
                </a:solidFill>
                <a:latin typeface="Arial"/>
                <a:cs typeface="Arial"/>
              </a:rPr>
              <a:t>float:</a:t>
            </a:r>
            <a:r>
              <a:rPr sz="1600" b="1" spc="-4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FFAF00"/>
                </a:solidFill>
                <a:latin typeface="Arial"/>
                <a:cs typeface="Arial"/>
              </a:rPr>
              <a:t>left;</a:t>
            </a:r>
            <a:endParaRPr sz="1600">
              <a:latin typeface="Arial"/>
              <a:cs typeface="Arial"/>
            </a:endParaRPr>
          </a:p>
          <a:p>
            <a:pPr marL="11528">
              <a:spcBef>
                <a:spcPts val="1216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61236" y="2916091"/>
            <a:ext cx="8555924" cy="3711388"/>
            <a:chOff x="508000" y="3213100"/>
            <a:chExt cx="9423400" cy="408940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8000" y="3213100"/>
              <a:ext cx="6451600" cy="26162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8800" y="5334000"/>
              <a:ext cx="6832600" cy="1968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5091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9143" y="322729"/>
            <a:ext cx="4233568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dirty="0">
                <a:solidFill>
                  <a:srgbClr val="585858"/>
                </a:solidFill>
              </a:rPr>
              <a:t>La</a:t>
            </a:r>
            <a:r>
              <a:rPr sz="2700" spc="-23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feuille</a:t>
            </a:r>
            <a:r>
              <a:rPr sz="2700" spc="-23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de</a:t>
            </a:r>
            <a:r>
              <a:rPr sz="2700" spc="-18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style</a:t>
            </a:r>
            <a:r>
              <a:rPr sz="2700" spc="-27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externe</a:t>
            </a:r>
            <a:endParaRPr sz="2700"/>
          </a:p>
        </p:txBody>
      </p:sp>
      <p:grpSp>
        <p:nvGrpSpPr>
          <p:cNvPr id="3" name="object 3"/>
          <p:cNvGrpSpPr/>
          <p:nvPr/>
        </p:nvGrpSpPr>
        <p:grpSpPr>
          <a:xfrm>
            <a:off x="784101" y="1556668"/>
            <a:ext cx="7646713" cy="4085985"/>
            <a:chOff x="863600" y="1715218"/>
            <a:chExt cx="8422005" cy="45021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48294" y="1715218"/>
              <a:ext cx="3737011" cy="450203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8900" y="4178300"/>
              <a:ext cx="2730500" cy="13081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3600" y="2108200"/>
              <a:ext cx="4356100" cy="11049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912161" y="3181350"/>
              <a:ext cx="455295" cy="1170305"/>
            </a:xfrm>
            <a:custGeom>
              <a:avLst/>
              <a:gdLst/>
              <a:ahLst/>
              <a:cxnLst/>
              <a:rect l="l" t="t" r="r" b="b"/>
              <a:pathLst>
                <a:path w="455295" h="1170304">
                  <a:moveTo>
                    <a:pt x="454926" y="0"/>
                  </a:moveTo>
                  <a:lnTo>
                    <a:pt x="6913" y="1152030"/>
                  </a:lnTo>
                  <a:lnTo>
                    <a:pt x="0" y="1169808"/>
                  </a:lnTo>
                </a:path>
              </a:pathLst>
            </a:custGeom>
            <a:ln w="38163">
              <a:solidFill>
                <a:srgbClr val="BE4B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54568" y="4333308"/>
              <a:ext cx="112395" cy="133985"/>
            </a:xfrm>
            <a:custGeom>
              <a:avLst/>
              <a:gdLst/>
              <a:ahLst/>
              <a:cxnLst/>
              <a:rect l="l" t="t" r="r" b="b"/>
              <a:pathLst>
                <a:path w="112394" h="133985">
                  <a:moveTo>
                    <a:pt x="0" y="0"/>
                  </a:moveTo>
                  <a:lnTo>
                    <a:pt x="12458" y="133921"/>
                  </a:lnTo>
                  <a:lnTo>
                    <a:pt x="112115" y="43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4B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935412" y="4230531"/>
              <a:ext cx="1885950" cy="808355"/>
            </a:xfrm>
            <a:custGeom>
              <a:avLst/>
              <a:gdLst/>
              <a:ahLst/>
              <a:cxnLst/>
              <a:rect l="l" t="t" r="r" b="b"/>
              <a:pathLst>
                <a:path w="1885950" h="808354">
                  <a:moveTo>
                    <a:pt x="0" y="808193"/>
                  </a:moveTo>
                  <a:lnTo>
                    <a:pt x="1868251" y="7514"/>
                  </a:lnTo>
                  <a:lnTo>
                    <a:pt x="1885784" y="0"/>
                  </a:lnTo>
                </a:path>
              </a:pathLst>
            </a:custGeom>
            <a:ln w="38163">
              <a:solidFill>
                <a:srgbClr val="BE4B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801399" y="4173577"/>
              <a:ext cx="134620" cy="111125"/>
            </a:xfrm>
            <a:custGeom>
              <a:avLst/>
              <a:gdLst/>
              <a:ahLst/>
              <a:cxnLst/>
              <a:rect l="l" t="t" r="r" b="b"/>
              <a:pathLst>
                <a:path w="134620" h="111125">
                  <a:moveTo>
                    <a:pt x="0" y="0"/>
                  </a:moveTo>
                  <a:lnTo>
                    <a:pt x="47383" y="110566"/>
                  </a:lnTo>
                  <a:lnTo>
                    <a:pt x="134264" y="7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4B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902598" y="5255879"/>
            <a:ext cx="1022790" cy="299677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dirty="0">
                <a:solidFill>
                  <a:srgbClr val="4C4C4C"/>
                </a:solidFill>
                <a:latin typeface="Arial MT"/>
                <a:cs typeface="Arial MT"/>
              </a:rPr>
              <a:t>styles.css</a:t>
            </a:r>
            <a:endParaRPr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48722" y="1383126"/>
            <a:ext cx="1074103" cy="299677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pc="-5" dirty="0">
                <a:solidFill>
                  <a:srgbClr val="4C4C4C"/>
                </a:solidFill>
                <a:latin typeface="Arial MT"/>
                <a:cs typeface="Arial MT"/>
              </a:rPr>
              <a:t>index.html</a:t>
            </a:r>
            <a:endParaRPr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4639429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297314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39788" y="184417"/>
            <a:ext cx="1468460" cy="35500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dirty="0"/>
              <a:t>Float</a:t>
            </a:r>
            <a:r>
              <a:rPr sz="2200" spc="-77" dirty="0"/>
              <a:t> </a:t>
            </a:r>
            <a:r>
              <a:rPr sz="2200" spc="-5" dirty="0"/>
              <a:t>right;</a:t>
            </a:r>
            <a:endParaRPr sz="2200"/>
          </a:p>
        </p:txBody>
      </p:sp>
      <p:sp>
        <p:nvSpPr>
          <p:cNvPr id="4" name="object 4"/>
          <p:cNvSpPr txBox="1"/>
          <p:nvPr/>
        </p:nvSpPr>
        <p:spPr>
          <a:xfrm>
            <a:off x="426643" y="864454"/>
            <a:ext cx="3576884" cy="25786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Exemple</a:t>
            </a:r>
            <a:r>
              <a:rPr sz="1600" spc="-14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de</a:t>
            </a:r>
            <a:r>
              <a:rPr sz="1600" spc="-14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F00"/>
                </a:solidFill>
                <a:latin typeface="Arial MT"/>
                <a:cs typeface="Arial MT"/>
              </a:rPr>
              <a:t>float:</a:t>
            </a:r>
            <a:r>
              <a:rPr sz="1600" spc="-9" dirty="0">
                <a:solidFill>
                  <a:srgbClr val="FFA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AF00"/>
                </a:solidFill>
                <a:latin typeface="Arial MT"/>
                <a:cs typeface="Arial MT"/>
              </a:rPr>
              <a:t>right</a:t>
            </a:r>
            <a:r>
              <a:rPr sz="1600" spc="-14" dirty="0">
                <a:solidFill>
                  <a:srgbClr val="FFA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sur</a:t>
            </a:r>
            <a:r>
              <a:rPr sz="1600" spc="-9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une</a:t>
            </a:r>
            <a:r>
              <a:rPr sz="1600" spc="-14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image</a:t>
            </a:r>
            <a:r>
              <a:rPr sz="1600" spc="-18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: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35177" y="829806"/>
            <a:ext cx="1337584" cy="1090364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img.floatright</a:t>
            </a:r>
            <a:r>
              <a:rPr sz="1600" spc="-73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600">
              <a:latin typeface="Arial MT"/>
              <a:cs typeface="Arial MT"/>
            </a:endParaRPr>
          </a:p>
          <a:p>
            <a:pPr marL="184445">
              <a:spcBef>
                <a:spcPts val="1307"/>
              </a:spcBef>
            </a:pPr>
            <a:r>
              <a:rPr sz="1600" b="1" dirty="0">
                <a:solidFill>
                  <a:srgbClr val="FFAF00"/>
                </a:solidFill>
                <a:latin typeface="Arial"/>
                <a:cs typeface="Arial"/>
              </a:rPr>
              <a:t>float:</a:t>
            </a:r>
            <a:r>
              <a:rPr sz="1600" b="1" spc="-4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AF00"/>
                </a:solidFill>
                <a:latin typeface="Arial"/>
                <a:cs typeface="Arial"/>
              </a:rPr>
              <a:t>right;</a:t>
            </a:r>
            <a:endParaRPr sz="1600">
              <a:latin typeface="Arial"/>
              <a:cs typeface="Arial"/>
            </a:endParaRPr>
          </a:p>
          <a:p>
            <a:pPr marL="11528">
              <a:spcBef>
                <a:spcPts val="1216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060" y="3047892"/>
            <a:ext cx="5709254" cy="223220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51714" y="5419549"/>
            <a:ext cx="6929977" cy="138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60625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335" y="1443060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607" y="1196404"/>
            <a:ext cx="8129281" cy="99124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 marR="4611">
              <a:lnSpc>
                <a:spcPct val="145800"/>
              </a:lnSpc>
              <a:spcBef>
                <a:spcPts val="91"/>
              </a:spcBef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Comme le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contenu « coule » </a:t>
            </a:r>
            <a:r>
              <a:rPr sz="2200" spc="-23" dirty="0">
                <a:solidFill>
                  <a:srgbClr val="585858"/>
                </a:solidFill>
                <a:latin typeface="Arial MT"/>
                <a:cs typeface="Arial MT"/>
              </a:rPr>
              <a:t>autour,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on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se retrouve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avec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ce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genre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problèmes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21292" y="322729"/>
            <a:ext cx="3752730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b="1" dirty="0">
                <a:solidFill>
                  <a:srgbClr val="585858"/>
                </a:solidFill>
                <a:latin typeface="Arial"/>
                <a:cs typeface="Arial"/>
              </a:rPr>
              <a:t>Problème</a:t>
            </a:r>
            <a:r>
              <a:rPr sz="2700" b="1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700" b="1" dirty="0">
                <a:solidFill>
                  <a:srgbClr val="585858"/>
                </a:solidFill>
                <a:latin typeface="Arial"/>
                <a:cs typeface="Arial"/>
              </a:rPr>
              <a:t>des</a:t>
            </a:r>
            <a:r>
              <a:rPr sz="2700" b="1" spc="-41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700" b="1" dirty="0">
                <a:solidFill>
                  <a:srgbClr val="585858"/>
                </a:solidFill>
                <a:latin typeface="Arial"/>
                <a:cs typeface="Arial"/>
              </a:rPr>
              <a:t>flottants</a:t>
            </a:r>
            <a:endParaRPr sz="27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302992" y="3042878"/>
            <a:ext cx="7048260" cy="2663094"/>
            <a:chOff x="1435100" y="3352800"/>
            <a:chExt cx="7762875" cy="293433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9074" y="3365181"/>
              <a:ext cx="7638750" cy="29214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5100" y="3352800"/>
              <a:ext cx="2311400" cy="172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303705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334" y="1441908"/>
            <a:ext cx="92247" cy="148976"/>
          </a:xfrm>
          <a:prstGeom prst="rect">
            <a:avLst/>
          </a:prstGeom>
        </p:spPr>
        <p:txBody>
          <a:bodyPr vert="horz" wrap="square" lIns="0" tIns="10375" rIns="0" bIns="0" rtlCol="0">
            <a:spAutoFit/>
          </a:bodyPr>
          <a:lstStyle/>
          <a:p>
            <a:pPr marL="11528">
              <a:spcBef>
                <a:spcPts val="82"/>
              </a:spcBef>
            </a:pPr>
            <a:r>
              <a:rPr sz="9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9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1360786"/>
          </a:xfrm>
          <a:prstGeom prst="rect">
            <a:avLst/>
          </a:prstGeom>
        </p:spPr>
        <p:txBody>
          <a:bodyPr vert="horz" wrap="square" lIns="0" tIns="3458" rIns="0" bIns="0" rtlCol="0">
            <a:spAutoFit/>
          </a:bodyPr>
          <a:lstStyle/>
          <a:p>
            <a:pPr marL="299723" marR="4611">
              <a:lnSpc>
                <a:spcPct val="146500"/>
              </a:lnSpc>
              <a:spcBef>
                <a:spcPts val="27"/>
              </a:spcBef>
            </a:pPr>
            <a:r>
              <a:rPr sz="2000" spc="-5" dirty="0">
                <a:solidFill>
                  <a:srgbClr val="585858"/>
                </a:solidFill>
              </a:rPr>
              <a:t>La propriété </a:t>
            </a:r>
            <a:r>
              <a:rPr sz="2000" dirty="0">
                <a:solidFill>
                  <a:srgbClr val="418DD3"/>
                </a:solidFill>
              </a:rPr>
              <a:t>clear : valeur </a:t>
            </a:r>
            <a:r>
              <a:rPr sz="2000" spc="-5" dirty="0">
                <a:solidFill>
                  <a:srgbClr val="585858"/>
                </a:solidFill>
              </a:rPr>
              <a:t>permet </a:t>
            </a:r>
            <a:r>
              <a:rPr sz="2000" dirty="0">
                <a:solidFill>
                  <a:srgbClr val="585858"/>
                </a:solidFill>
              </a:rPr>
              <a:t>à </a:t>
            </a:r>
            <a:r>
              <a:rPr sz="2000" spc="-5" dirty="0">
                <a:solidFill>
                  <a:srgbClr val="585858"/>
                </a:solidFill>
              </a:rPr>
              <a:t>un élément de </a:t>
            </a:r>
            <a:r>
              <a:rPr sz="2000" dirty="0">
                <a:solidFill>
                  <a:srgbClr val="585858"/>
                </a:solidFill>
              </a:rPr>
              <a:t>cesser </a:t>
            </a:r>
            <a:r>
              <a:rPr sz="2000" spc="-5" dirty="0">
                <a:solidFill>
                  <a:srgbClr val="585858"/>
                </a:solidFill>
              </a:rPr>
              <a:t>le </a:t>
            </a:r>
            <a:r>
              <a:rPr sz="2000" dirty="0">
                <a:solidFill>
                  <a:srgbClr val="585858"/>
                </a:solidFill>
              </a:rPr>
              <a:t> contournement </a:t>
            </a:r>
            <a:r>
              <a:rPr sz="2000" spc="-5" dirty="0">
                <a:solidFill>
                  <a:srgbClr val="585858"/>
                </a:solidFill>
              </a:rPr>
              <a:t>des éléments </a:t>
            </a:r>
            <a:r>
              <a:rPr sz="2000" dirty="0">
                <a:solidFill>
                  <a:srgbClr val="585858"/>
                </a:solidFill>
              </a:rPr>
              <a:t>flottants. Il se </a:t>
            </a:r>
            <a:r>
              <a:rPr sz="2000" spc="-5" dirty="0">
                <a:solidFill>
                  <a:srgbClr val="585858"/>
                </a:solidFill>
              </a:rPr>
              <a:t>positionne alors </a:t>
            </a:r>
            <a:r>
              <a:rPr sz="2000" dirty="0">
                <a:solidFill>
                  <a:srgbClr val="585858"/>
                </a:solidFill>
              </a:rPr>
              <a:t>sous </a:t>
            </a:r>
            <a:r>
              <a:rPr sz="2000" spc="-5" dirty="0">
                <a:solidFill>
                  <a:srgbClr val="585858"/>
                </a:solidFill>
              </a:rPr>
              <a:t>les </a:t>
            </a:r>
            <a:r>
              <a:rPr sz="2000" dirty="0">
                <a:solidFill>
                  <a:srgbClr val="585858"/>
                </a:solidFill>
              </a:rPr>
              <a:t> </a:t>
            </a:r>
            <a:r>
              <a:rPr sz="2000" spc="-5" dirty="0">
                <a:solidFill>
                  <a:srgbClr val="585858"/>
                </a:solidFill>
              </a:rPr>
              <a:t>éléments </a:t>
            </a:r>
            <a:r>
              <a:rPr sz="2000" dirty="0">
                <a:solidFill>
                  <a:srgbClr val="585858"/>
                </a:solidFill>
              </a:rPr>
              <a:t>flottants </a:t>
            </a:r>
            <a:r>
              <a:rPr sz="2000" spc="-5" dirty="0">
                <a:solidFill>
                  <a:srgbClr val="585858"/>
                </a:solidFill>
              </a:rPr>
              <a:t>précédents </a:t>
            </a:r>
            <a:r>
              <a:rPr sz="2000" dirty="0">
                <a:solidFill>
                  <a:srgbClr val="585858"/>
                </a:solidFill>
              </a:rPr>
              <a:t>comme si ces </a:t>
            </a:r>
            <a:r>
              <a:rPr sz="2000" spc="-5" dirty="0">
                <a:solidFill>
                  <a:srgbClr val="585858"/>
                </a:solidFill>
              </a:rPr>
              <a:t>derniers étaient </a:t>
            </a:r>
            <a:r>
              <a:rPr sz="2000" dirty="0">
                <a:solidFill>
                  <a:srgbClr val="585858"/>
                </a:solidFill>
              </a:rPr>
              <a:t>restés </a:t>
            </a:r>
            <a:r>
              <a:rPr sz="2000" spc="-5" dirty="0">
                <a:solidFill>
                  <a:srgbClr val="585858"/>
                </a:solidFill>
              </a:rPr>
              <a:t>dans </a:t>
            </a:r>
            <a:r>
              <a:rPr sz="2000" spc="-545" dirty="0">
                <a:solidFill>
                  <a:srgbClr val="585858"/>
                </a:solidFill>
              </a:rPr>
              <a:t> </a:t>
            </a:r>
            <a:r>
              <a:rPr sz="2000" spc="-5" dirty="0">
                <a:solidFill>
                  <a:srgbClr val="585858"/>
                </a:solidFill>
              </a:rPr>
              <a:t>le</a:t>
            </a:r>
            <a:r>
              <a:rPr sz="2000" spc="-9" dirty="0">
                <a:solidFill>
                  <a:srgbClr val="585858"/>
                </a:solidFill>
              </a:rPr>
              <a:t> </a:t>
            </a:r>
            <a:r>
              <a:rPr sz="2000" dirty="0">
                <a:solidFill>
                  <a:srgbClr val="585858"/>
                </a:solidFill>
              </a:rPr>
              <a:t>flux.</a:t>
            </a:r>
            <a:endParaRPr sz="2000"/>
          </a:p>
        </p:txBody>
      </p:sp>
      <p:sp>
        <p:nvSpPr>
          <p:cNvPr id="4" name="object 4"/>
          <p:cNvSpPr txBox="1"/>
          <p:nvPr/>
        </p:nvSpPr>
        <p:spPr>
          <a:xfrm>
            <a:off x="311334" y="3286077"/>
            <a:ext cx="92247" cy="148976"/>
          </a:xfrm>
          <a:prstGeom prst="rect">
            <a:avLst/>
          </a:prstGeom>
        </p:spPr>
        <p:txBody>
          <a:bodyPr vert="horz" wrap="square" lIns="0" tIns="10375" rIns="0" bIns="0" rtlCol="0">
            <a:spAutoFit/>
          </a:bodyPr>
          <a:lstStyle/>
          <a:p>
            <a:pPr marL="11528">
              <a:spcBef>
                <a:spcPts val="82"/>
              </a:spcBef>
            </a:pPr>
            <a:r>
              <a:rPr sz="9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9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607" y="3192716"/>
            <a:ext cx="2132639" cy="32734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000" spc="-27" dirty="0">
                <a:solidFill>
                  <a:srgbClr val="585858"/>
                </a:solidFill>
                <a:latin typeface="Arial MT"/>
                <a:cs typeface="Arial MT"/>
              </a:rPr>
              <a:t>Valeurs</a:t>
            </a:r>
            <a:r>
              <a:rPr sz="2000" spc="-36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possibles</a:t>
            </a:r>
            <a:r>
              <a:rPr sz="2000" spc="-36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3385" y="4183956"/>
            <a:ext cx="119345" cy="230521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1400" dirty="0">
                <a:solidFill>
                  <a:srgbClr val="666666"/>
                </a:solidFill>
                <a:latin typeface="Arial MT"/>
                <a:cs typeface="Arial MT"/>
              </a:rPr>
              <a:t>–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3385" y="4633472"/>
            <a:ext cx="119345" cy="230521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1400" dirty="0">
                <a:solidFill>
                  <a:srgbClr val="666666"/>
                </a:solidFill>
                <a:latin typeface="Arial MT"/>
                <a:cs typeface="Arial MT"/>
              </a:rPr>
              <a:t>–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3385" y="3688336"/>
            <a:ext cx="8065861" cy="1590595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  <a:tabLst>
                <a:tab pos="299146" algn="l"/>
              </a:tabLst>
            </a:pPr>
            <a:r>
              <a:rPr sz="2000" baseline="3703" dirty="0">
                <a:solidFill>
                  <a:srgbClr val="666666"/>
                </a:solidFill>
                <a:latin typeface="Arial MT"/>
                <a:cs typeface="Arial MT"/>
              </a:rPr>
              <a:t>–	</a:t>
            </a:r>
            <a:r>
              <a:rPr dirty="0">
                <a:solidFill>
                  <a:srgbClr val="418DD3"/>
                </a:solidFill>
                <a:latin typeface="Arial MT"/>
                <a:cs typeface="Arial MT"/>
              </a:rPr>
              <a:t>clear:</a:t>
            </a:r>
            <a:r>
              <a:rPr spc="-9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418DD3"/>
                </a:solidFill>
                <a:latin typeface="Arial MT"/>
                <a:cs typeface="Arial MT"/>
              </a:rPr>
              <a:t>left</a:t>
            </a:r>
            <a:r>
              <a:rPr spc="-9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permet</a:t>
            </a:r>
            <a:r>
              <a:rPr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d’empêcher</a:t>
            </a:r>
            <a:r>
              <a:rPr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585858"/>
                </a:solidFill>
                <a:latin typeface="Arial MT"/>
                <a:cs typeface="Arial MT"/>
              </a:rPr>
              <a:t>contournement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 des</a:t>
            </a:r>
            <a:r>
              <a:rPr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blocs</a:t>
            </a:r>
            <a:r>
              <a:rPr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585858"/>
                </a:solidFill>
                <a:latin typeface="Arial MT"/>
                <a:cs typeface="Arial MT"/>
              </a:rPr>
              <a:t>flottants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gauche</a:t>
            </a:r>
            <a:endParaRPr>
              <a:latin typeface="Arial MT"/>
              <a:cs typeface="Arial MT"/>
            </a:endParaRPr>
          </a:p>
          <a:p>
            <a:pPr marL="299723">
              <a:spcBef>
                <a:spcPts val="1362"/>
              </a:spcBef>
            </a:pPr>
            <a:r>
              <a:rPr dirty="0">
                <a:solidFill>
                  <a:srgbClr val="418DD3"/>
                </a:solidFill>
                <a:latin typeface="Arial MT"/>
                <a:cs typeface="Arial MT"/>
              </a:rPr>
              <a:t>clear:</a:t>
            </a:r>
            <a:r>
              <a:rPr spc="-9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418DD3"/>
                </a:solidFill>
                <a:latin typeface="Arial MT"/>
                <a:cs typeface="Arial MT"/>
              </a:rPr>
              <a:t>right</a:t>
            </a:r>
            <a:r>
              <a:rPr spc="-5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permet</a:t>
            </a:r>
            <a:r>
              <a:rPr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d’empêcher</a:t>
            </a:r>
            <a:r>
              <a:rPr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585858"/>
                </a:solidFill>
                <a:latin typeface="Arial MT"/>
                <a:cs typeface="Arial MT"/>
              </a:rPr>
              <a:t>contournement</a:t>
            </a:r>
            <a:r>
              <a:rPr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des</a:t>
            </a:r>
            <a:r>
              <a:rPr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blocs</a:t>
            </a:r>
            <a:r>
              <a:rPr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585858"/>
                </a:solidFill>
                <a:latin typeface="Arial MT"/>
                <a:cs typeface="Arial MT"/>
              </a:rPr>
              <a:t>flottants</a:t>
            </a:r>
            <a:r>
              <a:rPr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droite</a:t>
            </a:r>
            <a:endParaRPr>
              <a:latin typeface="Arial MT"/>
              <a:cs typeface="Arial MT"/>
            </a:endParaRPr>
          </a:p>
          <a:p>
            <a:pPr marL="299723" marR="619042">
              <a:lnSpc>
                <a:spcPct val="141700"/>
              </a:lnSpc>
              <a:spcBef>
                <a:spcPts val="454"/>
              </a:spcBef>
            </a:pPr>
            <a:r>
              <a:rPr dirty="0">
                <a:solidFill>
                  <a:srgbClr val="418DD3"/>
                </a:solidFill>
                <a:latin typeface="Arial MT"/>
                <a:cs typeface="Arial MT"/>
              </a:rPr>
              <a:t>clear : </a:t>
            </a:r>
            <a:r>
              <a:rPr spc="-5" dirty="0">
                <a:solidFill>
                  <a:srgbClr val="418DD3"/>
                </a:solidFill>
                <a:latin typeface="Arial MT"/>
                <a:cs typeface="Arial MT"/>
              </a:rPr>
              <a:t>both 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permet d’empêcher le </a:t>
            </a:r>
            <a:r>
              <a:rPr dirty="0">
                <a:solidFill>
                  <a:srgbClr val="585858"/>
                </a:solidFill>
                <a:latin typeface="Arial MT"/>
                <a:cs typeface="Arial MT"/>
              </a:rPr>
              <a:t>contournement 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des blocs </a:t>
            </a:r>
            <a:r>
              <a:rPr dirty="0">
                <a:solidFill>
                  <a:srgbClr val="585858"/>
                </a:solidFill>
                <a:latin typeface="Arial MT"/>
                <a:cs typeface="Arial MT"/>
              </a:rPr>
              <a:t>flottants à </a:t>
            </a:r>
            <a:r>
              <a:rPr spc="-4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gauche</a:t>
            </a:r>
            <a:r>
              <a:rPr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et </a:t>
            </a:r>
            <a:r>
              <a:rPr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 droite</a:t>
            </a:r>
            <a:endParaRPr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45534" y="322729"/>
            <a:ext cx="7311163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spc="-5" dirty="0">
                <a:solidFill>
                  <a:srgbClr val="585858"/>
                </a:solidFill>
              </a:rPr>
              <a:t>Clear</a:t>
            </a:r>
            <a:r>
              <a:rPr sz="2700" spc="-23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: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bloquer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le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dépassement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des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flottants</a:t>
            </a:r>
            <a:endParaRPr sz="2700"/>
          </a:p>
        </p:txBody>
      </p:sp>
    </p:spTree>
    <p:extLst>
      <p:ext uri="{BB962C8B-B14F-4D97-AF65-F5344CB8AC3E}">
        <p14:creationId xmlns:p14="http://schemas.microsoft.com/office/powerpoint/2010/main" val="16982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556" y="1196404"/>
            <a:ext cx="8711591" cy="99124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357361" marR="4611" indent="-345834">
              <a:lnSpc>
                <a:spcPct val="145800"/>
              </a:lnSpc>
              <a:spcBef>
                <a:spcPts val="91"/>
              </a:spcBef>
              <a:buChar char="•"/>
              <a:tabLst>
                <a:tab pos="356785" algn="l"/>
                <a:tab pos="357361" algn="l"/>
              </a:tabLst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On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l'applique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sur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 premier élément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« suivant »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dont on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veut cesser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contournement.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45534" y="322729"/>
            <a:ext cx="7311163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spc="-5" dirty="0">
                <a:solidFill>
                  <a:srgbClr val="585858"/>
                </a:solidFill>
              </a:rPr>
              <a:t>Clear</a:t>
            </a:r>
            <a:r>
              <a:rPr sz="2700" spc="-23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: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bloquer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le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dépassement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des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flottants</a:t>
            </a:r>
            <a:endParaRPr sz="2700"/>
          </a:p>
        </p:txBody>
      </p:sp>
    </p:spTree>
    <p:extLst>
      <p:ext uri="{BB962C8B-B14F-4D97-AF65-F5344CB8AC3E}">
        <p14:creationId xmlns:p14="http://schemas.microsoft.com/office/powerpoint/2010/main" val="136904543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297314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8749" y="184417"/>
            <a:ext cx="3006681" cy="35500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dirty="0"/>
              <a:t>Problème</a:t>
            </a:r>
            <a:r>
              <a:rPr sz="2200" spc="-45" dirty="0"/>
              <a:t> </a:t>
            </a:r>
            <a:r>
              <a:rPr sz="2200" dirty="0"/>
              <a:t>des</a:t>
            </a:r>
            <a:r>
              <a:rPr sz="2200" spc="-41" dirty="0"/>
              <a:t> </a:t>
            </a:r>
            <a:r>
              <a:rPr sz="2200" dirty="0"/>
              <a:t>flottants</a:t>
            </a:r>
            <a:endParaRPr sz="2200"/>
          </a:p>
        </p:txBody>
      </p:sp>
      <p:sp>
        <p:nvSpPr>
          <p:cNvPr id="4" name="object 4"/>
          <p:cNvSpPr txBox="1"/>
          <p:nvPr/>
        </p:nvSpPr>
        <p:spPr>
          <a:xfrm>
            <a:off x="518891" y="756154"/>
            <a:ext cx="3730821" cy="737667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 marR="4611">
              <a:lnSpc>
                <a:spcPct val="143500"/>
              </a:lnSpc>
              <a:spcBef>
                <a:spcPts val="91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On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applique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clear:both; sur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l'élément qui </a:t>
            </a:r>
            <a:r>
              <a:rPr sz="1600" spc="-449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ne</a:t>
            </a:r>
            <a:r>
              <a:rPr sz="1600" spc="-9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doit</a:t>
            </a:r>
            <a:r>
              <a:rPr sz="1600" spc="-9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plus</a:t>
            </a:r>
            <a:r>
              <a:rPr sz="1600" spc="-9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être</a:t>
            </a:r>
            <a:r>
              <a:rPr sz="1600" spc="-9" dirty="0">
                <a:solidFill>
                  <a:srgbClr val="FAF9F9"/>
                </a:solidFill>
                <a:latin typeface="Arial MT"/>
                <a:cs typeface="Arial MT"/>
              </a:rPr>
              <a:t> affecté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 par</a:t>
            </a:r>
            <a:r>
              <a:rPr sz="1600" spc="-9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les</a:t>
            </a:r>
            <a:r>
              <a:rPr sz="1600" spc="-9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flottants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35269" y="829806"/>
            <a:ext cx="1752696" cy="1090364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.content</a:t>
            </a:r>
            <a:r>
              <a:rPr sz="1600" spc="-4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600">
              <a:latin typeface="Arial MT"/>
              <a:cs typeface="Arial MT"/>
            </a:endParaRPr>
          </a:p>
          <a:p>
            <a:pPr marL="668612">
              <a:spcBef>
                <a:spcPts val="1307"/>
              </a:spcBef>
            </a:pPr>
            <a:r>
              <a:rPr sz="1600" b="1" spc="-5" dirty="0">
                <a:solidFill>
                  <a:srgbClr val="FFAF00"/>
                </a:solidFill>
                <a:latin typeface="Arial"/>
                <a:cs typeface="Arial"/>
              </a:rPr>
              <a:t>clear:both;</a:t>
            </a:r>
            <a:endParaRPr sz="1600">
              <a:latin typeface="Arial"/>
              <a:cs typeface="Arial"/>
            </a:endParaRPr>
          </a:p>
          <a:p>
            <a:pPr marL="11528">
              <a:spcBef>
                <a:spcPts val="1216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106966" y="3434763"/>
            <a:ext cx="6228413" cy="2413555"/>
            <a:chOff x="1219200" y="3784600"/>
            <a:chExt cx="6859905" cy="265938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8803" y="3897887"/>
              <a:ext cx="6015054" cy="254555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189613" y="4222311"/>
              <a:ext cx="885190" cy="1359535"/>
            </a:xfrm>
            <a:custGeom>
              <a:avLst/>
              <a:gdLst/>
              <a:ahLst/>
              <a:cxnLst/>
              <a:rect l="l" t="t" r="r" b="b"/>
              <a:pathLst>
                <a:path w="885190" h="1359535">
                  <a:moveTo>
                    <a:pt x="685291" y="0"/>
                  </a:moveTo>
                  <a:lnTo>
                    <a:pt x="99669" y="974636"/>
                  </a:lnTo>
                  <a:lnTo>
                    <a:pt x="0" y="914742"/>
                  </a:lnTo>
                  <a:lnTo>
                    <a:pt x="4140" y="1359407"/>
                  </a:lnTo>
                  <a:lnTo>
                    <a:pt x="398703" y="1154315"/>
                  </a:lnTo>
                  <a:lnTo>
                    <a:pt x="299021" y="1094422"/>
                  </a:lnTo>
                  <a:lnTo>
                    <a:pt x="884643" y="119786"/>
                  </a:lnTo>
                  <a:lnTo>
                    <a:pt x="685291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189606" y="4222319"/>
              <a:ext cx="885190" cy="1359535"/>
            </a:xfrm>
            <a:custGeom>
              <a:avLst/>
              <a:gdLst/>
              <a:ahLst/>
              <a:cxnLst/>
              <a:rect l="l" t="t" r="r" b="b"/>
              <a:pathLst>
                <a:path w="885190" h="1359535">
                  <a:moveTo>
                    <a:pt x="299028" y="1094415"/>
                  </a:moveTo>
                  <a:lnTo>
                    <a:pt x="398700" y="1154304"/>
                  </a:lnTo>
                  <a:lnTo>
                    <a:pt x="4146" y="1359408"/>
                  </a:lnTo>
                  <a:lnTo>
                    <a:pt x="0" y="914740"/>
                  </a:lnTo>
                  <a:lnTo>
                    <a:pt x="99683" y="974636"/>
                  </a:lnTo>
                  <a:lnTo>
                    <a:pt x="685304" y="0"/>
                  </a:lnTo>
                  <a:lnTo>
                    <a:pt x="884649" y="119778"/>
                  </a:lnTo>
                  <a:lnTo>
                    <a:pt x="299028" y="1094415"/>
                  </a:lnTo>
                  <a:close/>
                </a:path>
              </a:pathLst>
            </a:custGeom>
            <a:ln w="952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200" y="3784600"/>
              <a:ext cx="2019300" cy="1511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098216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556" y="1196404"/>
            <a:ext cx="8151190" cy="99124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357361" marR="4611" indent="-345834">
              <a:lnSpc>
                <a:spcPct val="145800"/>
              </a:lnSpc>
              <a:spcBef>
                <a:spcPts val="91"/>
              </a:spcBef>
              <a:buChar char="•"/>
              <a:tabLst>
                <a:tab pos="356785" algn="l"/>
                <a:tab pos="357361" algn="l"/>
              </a:tabLst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Les éléments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flottants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peuvent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«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dépasser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»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 leur parent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si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contenu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de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celui-ci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n'est pas suffisant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64620" y="322729"/>
            <a:ext cx="6865495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spc="-5" dirty="0">
                <a:solidFill>
                  <a:srgbClr val="585858"/>
                </a:solidFill>
              </a:rPr>
              <a:t>BFC</a:t>
            </a:r>
            <a:r>
              <a:rPr sz="2700" spc="-18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et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contenir</a:t>
            </a:r>
            <a:r>
              <a:rPr sz="2700" spc="-18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les</a:t>
            </a:r>
            <a:r>
              <a:rPr sz="2700" spc="-9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flottants</a:t>
            </a:r>
            <a:r>
              <a:rPr sz="2700" spc="-9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dans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un</a:t>
            </a:r>
            <a:r>
              <a:rPr sz="2700" spc="-9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bloc</a:t>
            </a:r>
            <a:endParaRPr sz="2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6966" y="3135086"/>
            <a:ext cx="6987723" cy="276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15718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556" y="1196404"/>
            <a:ext cx="8118903" cy="2038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357361" marR="48417" indent="-345834">
              <a:lnSpc>
                <a:spcPct val="145800"/>
              </a:lnSpc>
              <a:spcBef>
                <a:spcPts val="91"/>
              </a:spcBef>
              <a:buChar char="•"/>
              <a:tabLst>
                <a:tab pos="356785" algn="l"/>
                <a:tab pos="357361" algn="l"/>
              </a:tabLst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Un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«</a:t>
            </a:r>
            <a:r>
              <a:rPr sz="2200" dirty="0">
                <a:solidFill>
                  <a:srgbClr val="C24E06"/>
                </a:solidFill>
                <a:latin typeface="Arial MT"/>
                <a:cs typeface="Arial MT"/>
              </a:rPr>
              <a:t> </a:t>
            </a:r>
            <a:r>
              <a:rPr sz="22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contexte </a:t>
            </a: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de </a:t>
            </a:r>
            <a:r>
              <a:rPr sz="22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formatage </a:t>
            </a: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de bloc</a:t>
            </a:r>
            <a:r>
              <a:rPr sz="2200" spc="-5" dirty="0">
                <a:solidFill>
                  <a:srgbClr val="C24E06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» (ou BFC)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est un élément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avec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des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«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super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pouvoirs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»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endParaRPr sz="2200">
              <a:latin typeface="Arial MT"/>
              <a:cs typeface="Arial MT"/>
            </a:endParaRPr>
          </a:p>
          <a:p>
            <a:pPr marL="760258" lvl="1" indent="-288195">
              <a:spcBef>
                <a:spcPts val="1652"/>
              </a:spcBef>
              <a:buChar char="–"/>
              <a:tabLst>
                <a:tab pos="760258" algn="l"/>
                <a:tab pos="760834" algn="l"/>
              </a:tabLst>
            </a:pP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Il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peut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«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contenir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»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les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flottants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(qui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ne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peuvent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plus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en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dépasser)</a:t>
            </a:r>
            <a:endParaRPr sz="2000">
              <a:latin typeface="Arial MT"/>
              <a:cs typeface="Arial MT"/>
            </a:endParaRPr>
          </a:p>
          <a:p>
            <a:pPr marL="760258" lvl="1" indent="-288771">
              <a:spcBef>
                <a:spcPts val="1598"/>
              </a:spcBef>
              <a:buChar char="–"/>
              <a:tabLst>
                <a:tab pos="760258" algn="l"/>
                <a:tab pos="760834" algn="l"/>
              </a:tabLst>
            </a:pP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Il</a:t>
            </a:r>
            <a:r>
              <a:rPr sz="20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ne</a:t>
            </a:r>
            <a:r>
              <a:rPr sz="20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s'écoule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pas</a:t>
            </a:r>
            <a:r>
              <a:rPr sz="20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autour</a:t>
            </a:r>
            <a:r>
              <a:rPr sz="20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des</a:t>
            </a:r>
            <a:r>
              <a:rPr sz="20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flottants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64620" y="322729"/>
            <a:ext cx="6865495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spc="-5" dirty="0">
                <a:solidFill>
                  <a:srgbClr val="585858"/>
                </a:solidFill>
              </a:rPr>
              <a:t>BFC</a:t>
            </a:r>
            <a:r>
              <a:rPr sz="2700" spc="-18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et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contenir</a:t>
            </a:r>
            <a:r>
              <a:rPr sz="2700" spc="-18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les</a:t>
            </a:r>
            <a:r>
              <a:rPr sz="2700" spc="-9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flottants</a:t>
            </a:r>
            <a:r>
              <a:rPr sz="2700" spc="-9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dans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un</a:t>
            </a:r>
            <a:r>
              <a:rPr sz="2700" spc="-9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bloc</a:t>
            </a:r>
            <a:endParaRPr sz="2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4101" y="3204242"/>
            <a:ext cx="7587329" cy="365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3419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27471" y="1569847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27274" y="1323190"/>
            <a:ext cx="3315132" cy="2959972"/>
          </a:xfrm>
          <a:prstGeom prst="rect">
            <a:avLst/>
          </a:prstGeom>
        </p:spPr>
        <p:txBody>
          <a:bodyPr vert="horz" wrap="square" lIns="0" tIns="14410" rIns="0" bIns="0" rtlCol="0">
            <a:spAutoFit/>
          </a:bodyPr>
          <a:lstStyle/>
          <a:p>
            <a:pPr marL="11528" marR="4611">
              <a:lnSpc>
                <a:spcPct val="145000"/>
              </a:lnSpc>
              <a:spcBef>
                <a:spcPts val="113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Ajouter </a:t>
            </a: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overflow:hidden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au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parent</a:t>
            </a:r>
            <a:r>
              <a:rPr sz="2200" spc="-32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des</a:t>
            </a:r>
            <a:r>
              <a:rPr sz="2200" spc="-32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flottants</a:t>
            </a:r>
            <a:r>
              <a:rPr sz="2200" spc="-27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permet </a:t>
            </a:r>
            <a:r>
              <a:rPr sz="2200" spc="-59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créer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un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« </a:t>
            </a:r>
            <a:r>
              <a:rPr sz="22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contexte </a:t>
            </a: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de </a:t>
            </a:r>
            <a:r>
              <a:rPr sz="2200" dirty="0">
                <a:solidFill>
                  <a:srgbClr val="C24E06"/>
                </a:solidFill>
                <a:latin typeface="Arial MT"/>
                <a:cs typeface="Arial MT"/>
              </a:rPr>
              <a:t> </a:t>
            </a:r>
            <a:r>
              <a:rPr sz="22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formatage </a:t>
            </a: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de bloc</a:t>
            </a:r>
            <a:r>
              <a:rPr sz="2200" spc="-5" dirty="0">
                <a:solidFill>
                  <a:srgbClr val="C24E06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»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et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 résoudre</a:t>
            </a:r>
            <a:r>
              <a:rPr sz="22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notre</a:t>
            </a:r>
            <a:r>
              <a:rPr sz="22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problème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24873" y="322729"/>
            <a:ext cx="2946144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dirty="0">
                <a:solidFill>
                  <a:srgbClr val="585858"/>
                </a:solidFill>
              </a:rPr>
              <a:t>Overflow</a:t>
            </a:r>
            <a:r>
              <a:rPr sz="2700" spc="-45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:</a:t>
            </a:r>
            <a:r>
              <a:rPr sz="2700" spc="-41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hidden</a:t>
            </a:r>
            <a:endParaRPr sz="27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865" y="1602121"/>
            <a:ext cx="4462456" cy="255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79480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072984" cy="6858000"/>
          </a:xfrm>
          <a:custGeom>
            <a:avLst/>
            <a:gdLst/>
            <a:ahLst/>
            <a:cxnLst/>
            <a:rect l="l" t="t" r="r" b="b"/>
            <a:pathLst>
              <a:path w="3384550" h="7556500">
                <a:moveTo>
                  <a:pt x="0" y="0"/>
                </a:moveTo>
                <a:lnTo>
                  <a:pt x="3384130" y="0"/>
                </a:lnTo>
                <a:lnTo>
                  <a:pt x="3384130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7556" y="380360"/>
            <a:ext cx="2361527" cy="35500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dirty="0"/>
              <a:t>Overflow</a:t>
            </a:r>
            <a:r>
              <a:rPr sz="2200" spc="-45" dirty="0"/>
              <a:t> </a:t>
            </a:r>
            <a:r>
              <a:rPr sz="2200" dirty="0"/>
              <a:t>:</a:t>
            </a:r>
            <a:r>
              <a:rPr sz="2200" spc="-41" dirty="0"/>
              <a:t> </a:t>
            </a:r>
            <a:r>
              <a:rPr sz="2200" dirty="0"/>
              <a:t>hidden</a:t>
            </a:r>
            <a:endParaRPr sz="2200"/>
          </a:p>
        </p:txBody>
      </p:sp>
      <p:sp>
        <p:nvSpPr>
          <p:cNvPr id="4" name="object 4"/>
          <p:cNvSpPr txBox="1"/>
          <p:nvPr/>
        </p:nvSpPr>
        <p:spPr>
          <a:xfrm>
            <a:off x="207556" y="3215768"/>
            <a:ext cx="1926813" cy="1090364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.parent</a:t>
            </a:r>
            <a:r>
              <a:rPr sz="1600" spc="-4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600">
              <a:latin typeface="Arial MT"/>
              <a:cs typeface="Arial MT"/>
            </a:endParaRPr>
          </a:p>
          <a:p>
            <a:pPr marL="126806">
              <a:spcBef>
                <a:spcPts val="1307"/>
              </a:spcBef>
            </a:pPr>
            <a:r>
              <a:rPr sz="1600" b="1" dirty="0">
                <a:solidFill>
                  <a:srgbClr val="FFAF00"/>
                </a:solidFill>
                <a:latin typeface="Arial"/>
                <a:cs typeface="Arial"/>
              </a:rPr>
              <a:t>overflow</a:t>
            </a:r>
            <a:r>
              <a:rPr sz="1600" b="1" spc="-41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FFAF00"/>
                </a:solidFill>
                <a:latin typeface="Arial"/>
                <a:cs typeface="Arial"/>
              </a:rPr>
              <a:t>:</a:t>
            </a:r>
            <a:r>
              <a:rPr sz="1600" b="1" spc="-4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FFAF00"/>
                </a:solidFill>
                <a:latin typeface="Arial"/>
                <a:cs typeface="Arial"/>
              </a:rPr>
              <a:t>hidden;</a:t>
            </a:r>
            <a:endParaRPr sz="1600">
              <a:latin typeface="Arial"/>
              <a:cs typeface="Arial"/>
            </a:endParaRPr>
          </a:p>
          <a:p>
            <a:pPr marL="11528">
              <a:spcBef>
                <a:spcPts val="1216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20505" y="1832642"/>
            <a:ext cx="4462456" cy="254608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3779" y="6578584"/>
            <a:ext cx="176999" cy="110632"/>
          </a:xfrm>
          <a:prstGeom prst="rect">
            <a:avLst/>
          </a:prstGeom>
        </p:spPr>
        <p:txBody>
          <a:bodyPr vert="horz" wrap="square" lIns="0" tIns="2882" rIns="0" bIns="0" rtlCol="0">
            <a:spAutoFit/>
          </a:bodyPr>
          <a:lstStyle/>
          <a:p>
            <a:pPr marL="11528">
              <a:spcBef>
                <a:spcPts val="23"/>
              </a:spcBef>
            </a:pPr>
            <a:r>
              <a:rPr sz="700" dirty="0">
                <a:solidFill>
                  <a:srgbClr val="909090"/>
                </a:solidFill>
                <a:latin typeface="Arial MT"/>
                <a:cs typeface="Arial MT"/>
              </a:rPr>
              <a:t>339</a:t>
            </a:r>
            <a:endParaRPr sz="7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66379805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556" y="942831"/>
            <a:ext cx="8696601" cy="1978747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357361" marR="4611" indent="-345834">
              <a:lnSpc>
                <a:spcPct val="144700"/>
              </a:lnSpc>
              <a:spcBef>
                <a:spcPts val="118"/>
              </a:spcBef>
              <a:buChar char="•"/>
              <a:tabLst>
                <a:tab pos="356785" algn="l"/>
                <a:tab pos="357361" algn="l"/>
              </a:tabLst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Il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est possible d'utiliser des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flottants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pour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créer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une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mise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en page en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colonnes.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C’est notamment utilisé dans d’anciennes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versions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bootstrap et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ressemble à ça. On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privilégie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cependant</a:t>
            </a:r>
            <a:r>
              <a:rPr sz="2200" dirty="0">
                <a:solidFill>
                  <a:srgbClr val="C24E06"/>
                </a:solidFill>
                <a:latin typeface="Arial MT"/>
                <a:cs typeface="Arial MT"/>
              </a:rPr>
              <a:t> </a:t>
            </a:r>
            <a:r>
              <a:rPr sz="22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flexbox </a:t>
            </a:r>
            <a:r>
              <a:rPr sz="2200" spc="5" dirty="0">
                <a:solidFill>
                  <a:srgbClr val="C24E06"/>
                </a:solidFill>
                <a:latin typeface="Arial MT"/>
                <a:cs typeface="Arial MT"/>
              </a:rPr>
              <a:t> </a:t>
            </a: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aujourd’hui</a:t>
            </a:r>
            <a:r>
              <a:rPr sz="2200" u="heavy" spc="-9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 </a:t>
            </a: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pour une </a:t>
            </a:r>
            <a:r>
              <a:rPr sz="22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mise</a:t>
            </a: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 en page de</a:t>
            </a:r>
            <a:r>
              <a:rPr sz="2200" u="heavy" spc="-9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 </a:t>
            </a:r>
            <a:r>
              <a:rPr sz="22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site web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2275" y="322729"/>
            <a:ext cx="6750763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dirty="0">
                <a:solidFill>
                  <a:srgbClr val="585858"/>
                </a:solidFill>
              </a:rPr>
              <a:t>Les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flottants</a:t>
            </a:r>
            <a:r>
              <a:rPr sz="2700" spc="-9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appliqués</a:t>
            </a:r>
            <a:r>
              <a:rPr sz="2700" spc="-18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à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la</a:t>
            </a:r>
            <a:r>
              <a:rPr sz="2700" spc="-9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mise</a:t>
            </a:r>
            <a:r>
              <a:rPr sz="2700" spc="-18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en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page</a:t>
            </a:r>
            <a:endParaRPr sz="2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6966" y="3480867"/>
            <a:ext cx="6538018" cy="301982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3779" y="6578584"/>
            <a:ext cx="176999" cy="110632"/>
          </a:xfrm>
          <a:prstGeom prst="rect">
            <a:avLst/>
          </a:prstGeom>
        </p:spPr>
        <p:txBody>
          <a:bodyPr vert="horz" wrap="square" lIns="0" tIns="2882" rIns="0" bIns="0" rtlCol="0">
            <a:spAutoFit/>
          </a:bodyPr>
          <a:lstStyle/>
          <a:p>
            <a:pPr marL="11528">
              <a:spcBef>
                <a:spcPts val="23"/>
              </a:spcBef>
            </a:pPr>
            <a:r>
              <a:rPr sz="700" dirty="0">
                <a:solidFill>
                  <a:srgbClr val="909090"/>
                </a:solidFill>
                <a:latin typeface="Arial MT"/>
                <a:cs typeface="Arial MT"/>
              </a:rPr>
              <a:t>340</a:t>
            </a:r>
            <a:endParaRPr sz="7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215323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9143" y="322729"/>
            <a:ext cx="4233568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dirty="0">
                <a:solidFill>
                  <a:srgbClr val="585858"/>
                </a:solidFill>
              </a:rPr>
              <a:t>La</a:t>
            </a:r>
            <a:r>
              <a:rPr sz="2700" spc="-23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feuille</a:t>
            </a:r>
            <a:r>
              <a:rPr sz="2700" spc="-23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de</a:t>
            </a:r>
            <a:r>
              <a:rPr sz="2700" spc="-18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style</a:t>
            </a:r>
            <a:r>
              <a:rPr sz="2700" spc="-27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externe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495828" y="1464487"/>
            <a:ext cx="3670284" cy="3692370"/>
          </a:xfrm>
          <a:prstGeom prst="rect">
            <a:avLst/>
          </a:prstGeom>
        </p:spPr>
        <p:txBody>
          <a:bodyPr vert="horz" wrap="square" lIns="0" tIns="160813" rIns="0" bIns="0" rtlCol="0">
            <a:spAutoFit/>
          </a:bodyPr>
          <a:lstStyle/>
          <a:p>
            <a:pPr marL="357361" indent="-345834">
              <a:spcBef>
                <a:spcPts val="1266"/>
              </a:spcBef>
              <a:buChar char="•"/>
              <a:tabLst>
                <a:tab pos="356785" algn="l"/>
                <a:tab pos="357361" algn="l"/>
              </a:tabLst>
            </a:pP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Avantages</a:t>
            </a:r>
            <a:r>
              <a:rPr spc="-41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endParaRPr>
              <a:latin typeface="Arial MT"/>
              <a:cs typeface="Arial MT"/>
            </a:endParaRPr>
          </a:p>
          <a:p>
            <a:pPr marL="760834" marR="102597" lvl="1" indent="-288771">
              <a:lnSpc>
                <a:spcPct val="132300"/>
              </a:lnSpc>
              <a:spcBef>
                <a:spcPts val="399"/>
              </a:spcBef>
              <a:buChar char="–"/>
              <a:tabLst>
                <a:tab pos="760834" algn="l"/>
                <a:tab pos="761411" algn="l"/>
              </a:tabLst>
            </a:pP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Séparation totale </a:t>
            </a:r>
            <a:r>
              <a:rPr sz="1500" spc="-5" dirty="0">
                <a:solidFill>
                  <a:srgbClr val="585858"/>
                </a:solidFill>
                <a:latin typeface="Arial MT"/>
                <a:cs typeface="Arial MT"/>
              </a:rPr>
              <a:t>de la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structure </a:t>
            </a:r>
            <a:r>
              <a:rPr sz="1500" spc="-417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585858"/>
                </a:solidFill>
                <a:latin typeface="Arial MT"/>
                <a:cs typeface="Arial MT"/>
              </a:rPr>
              <a:t>et de la présentation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: </a:t>
            </a:r>
            <a:r>
              <a:rPr sz="1500" spc="-5" dirty="0">
                <a:solidFill>
                  <a:srgbClr val="585858"/>
                </a:solidFill>
                <a:latin typeface="Arial MT"/>
                <a:cs typeface="Arial MT"/>
              </a:rPr>
              <a:t>possibilité </a:t>
            </a:r>
            <a:r>
              <a:rPr sz="1500" spc="-417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585858"/>
                </a:solidFill>
                <a:latin typeface="Arial MT"/>
                <a:cs typeface="Arial MT"/>
              </a:rPr>
              <a:t>d’avoir des présentations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585858"/>
                </a:solidFill>
                <a:latin typeface="Arial MT"/>
                <a:cs typeface="Arial MT"/>
              </a:rPr>
              <a:t>alternatives</a:t>
            </a:r>
            <a:endParaRPr sz="1500">
              <a:latin typeface="Arial MT"/>
              <a:cs typeface="Arial MT"/>
            </a:endParaRPr>
          </a:p>
          <a:p>
            <a:pPr marL="760834" marR="200007" lvl="1" indent="-288771">
              <a:lnSpc>
                <a:spcPct val="130700"/>
              </a:lnSpc>
              <a:spcBef>
                <a:spcPts val="394"/>
              </a:spcBef>
              <a:buChar char="–"/>
              <a:tabLst>
                <a:tab pos="760834" algn="l"/>
                <a:tab pos="761411" algn="l"/>
              </a:tabLst>
            </a:pP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Possibilité</a:t>
            </a:r>
            <a:r>
              <a:rPr sz="1500" spc="-27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585858"/>
                </a:solidFill>
                <a:latin typeface="Arial MT"/>
                <a:cs typeface="Arial MT"/>
              </a:rPr>
              <a:t>d’appliquer</a:t>
            </a:r>
            <a:r>
              <a:rPr sz="1500" spc="-32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1500" spc="-32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même </a:t>
            </a:r>
            <a:r>
              <a:rPr sz="1500" spc="-413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feuille </a:t>
            </a:r>
            <a:r>
              <a:rPr sz="1500" spc="-5" dirty="0">
                <a:solidFill>
                  <a:srgbClr val="585858"/>
                </a:solidFill>
                <a:latin typeface="Arial MT"/>
                <a:cs typeface="Arial MT"/>
              </a:rPr>
              <a:t>de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style sur </a:t>
            </a:r>
            <a:r>
              <a:rPr sz="1500" spc="-5" dirty="0">
                <a:solidFill>
                  <a:srgbClr val="585858"/>
                </a:solidFill>
                <a:latin typeface="Arial MT"/>
                <a:cs typeface="Arial MT"/>
              </a:rPr>
              <a:t>plusieurs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585858"/>
                </a:solidFill>
                <a:latin typeface="Arial MT"/>
                <a:cs typeface="Arial MT"/>
              </a:rPr>
              <a:t>pages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(donc </a:t>
            </a:r>
            <a:r>
              <a:rPr sz="1500" spc="-5" dirty="0">
                <a:solidFill>
                  <a:srgbClr val="585858"/>
                </a:solidFill>
                <a:latin typeface="Arial MT"/>
                <a:cs typeface="Arial MT"/>
              </a:rPr>
              <a:t>le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site </a:t>
            </a:r>
            <a:r>
              <a:rPr sz="1500" spc="-5" dirty="0">
                <a:solidFill>
                  <a:srgbClr val="585858"/>
                </a:solidFill>
                <a:latin typeface="Arial MT"/>
                <a:cs typeface="Arial MT"/>
              </a:rPr>
              <a:t>en entier)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 sans</a:t>
            </a:r>
            <a:r>
              <a:rPr sz="15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585858"/>
                </a:solidFill>
                <a:latin typeface="Arial MT"/>
                <a:cs typeface="Arial MT"/>
              </a:rPr>
              <a:t>devoir</a:t>
            </a:r>
            <a:r>
              <a:rPr sz="15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15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585858"/>
                </a:solidFill>
                <a:latin typeface="Arial MT"/>
                <a:cs typeface="Arial MT"/>
              </a:rPr>
              <a:t>dupliquer</a:t>
            </a:r>
            <a:endParaRPr sz="1500">
              <a:latin typeface="Arial MT"/>
              <a:cs typeface="Arial MT"/>
            </a:endParaRPr>
          </a:p>
          <a:p>
            <a:pPr marL="760834" marR="4611" lvl="1" indent="-288771">
              <a:lnSpc>
                <a:spcPct val="132300"/>
              </a:lnSpc>
              <a:spcBef>
                <a:spcPts val="363"/>
              </a:spcBef>
              <a:buChar char="–"/>
              <a:tabLst>
                <a:tab pos="760834" algn="l"/>
                <a:tab pos="761411" algn="l"/>
              </a:tabLst>
            </a:pPr>
            <a:r>
              <a:rPr sz="1500" spc="-5" dirty="0">
                <a:solidFill>
                  <a:srgbClr val="585858"/>
                </a:solidFill>
                <a:latin typeface="Arial MT"/>
                <a:cs typeface="Arial MT"/>
              </a:rPr>
              <a:t>Cohérence de la présentation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sur </a:t>
            </a:r>
            <a:r>
              <a:rPr sz="1500" spc="-417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tout</a:t>
            </a:r>
            <a:r>
              <a:rPr sz="15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15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site</a:t>
            </a:r>
            <a:r>
              <a:rPr sz="15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15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585858"/>
                </a:solidFill>
                <a:latin typeface="Arial MT"/>
                <a:cs typeface="Arial MT"/>
              </a:rPr>
              <a:t>les</a:t>
            </a:r>
            <a:r>
              <a:rPr sz="15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585858"/>
                </a:solidFill>
                <a:latin typeface="Arial MT"/>
                <a:cs typeface="Arial MT"/>
              </a:rPr>
              <a:t>pages</a:t>
            </a:r>
            <a:r>
              <a:rPr sz="15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585858"/>
                </a:solidFill>
                <a:latin typeface="Arial MT"/>
                <a:cs typeface="Arial MT"/>
              </a:rPr>
              <a:t>futures.</a:t>
            </a:r>
            <a:endParaRPr sz="15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38944" y="2302117"/>
            <a:ext cx="2930039" cy="261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1856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0071100" h="7556500">
                <a:moveTo>
                  <a:pt x="10071100" y="0"/>
                </a:moveTo>
                <a:lnTo>
                  <a:pt x="0" y="0"/>
                </a:lnTo>
                <a:lnTo>
                  <a:pt x="0" y="7556500"/>
                </a:lnTo>
                <a:lnTo>
                  <a:pt x="10071100" y="7556500"/>
                </a:lnTo>
                <a:lnTo>
                  <a:pt x="10071100" y="0"/>
                </a:lnTo>
                <a:close/>
              </a:path>
            </a:pathLst>
          </a:custGeom>
          <a:solidFill>
            <a:srgbClr val="192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55380" y="3802962"/>
            <a:ext cx="6578951" cy="10373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5380" y="3874431"/>
            <a:ext cx="6578951" cy="10373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60252" y="2259106"/>
            <a:ext cx="5294987" cy="631628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4000" b="1" dirty="0">
                <a:solidFill>
                  <a:srgbClr val="FAF9F9"/>
                </a:solidFill>
                <a:latin typeface="Arial"/>
                <a:cs typeface="Arial"/>
              </a:rPr>
              <a:t>Positionnements</a:t>
            </a:r>
            <a:r>
              <a:rPr sz="4000" b="1" spc="-86" dirty="0">
                <a:solidFill>
                  <a:srgbClr val="FAF9F9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rgbClr val="FAF9F9"/>
                </a:solidFill>
                <a:latin typeface="Arial"/>
                <a:cs typeface="Arial"/>
              </a:rPr>
              <a:t>CSS</a:t>
            </a:r>
            <a:endParaRPr sz="4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52696" y="4345321"/>
            <a:ext cx="5704334" cy="750304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400" spc="-5" dirty="0">
                <a:solidFill>
                  <a:srgbClr val="FAF9F9"/>
                </a:solidFill>
                <a:latin typeface="Arial MT"/>
                <a:cs typeface="Arial MT"/>
              </a:rPr>
              <a:t>La</a:t>
            </a:r>
            <a:r>
              <a:rPr sz="2400" spc="-14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AF9F9"/>
                </a:solidFill>
                <a:latin typeface="Arial MT"/>
                <a:cs typeface="Arial MT"/>
              </a:rPr>
              <a:t>propriété</a:t>
            </a:r>
            <a:r>
              <a:rPr sz="2400" spc="-14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AF9F9"/>
                </a:solidFill>
                <a:latin typeface="Arial MT"/>
                <a:cs typeface="Arial MT"/>
              </a:rPr>
              <a:t>«</a:t>
            </a:r>
            <a:r>
              <a:rPr sz="2400" spc="-14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AF9F9"/>
                </a:solidFill>
                <a:latin typeface="Arial MT"/>
                <a:cs typeface="Arial MT"/>
              </a:rPr>
              <a:t>display</a:t>
            </a:r>
            <a:r>
              <a:rPr sz="2400" spc="-14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AF9F9"/>
                </a:solidFill>
                <a:latin typeface="Arial MT"/>
                <a:cs typeface="Arial MT"/>
              </a:rPr>
              <a:t>»</a:t>
            </a:r>
            <a:r>
              <a:rPr sz="2400" spc="-9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AF9F9"/>
                </a:solidFill>
                <a:latin typeface="Arial MT"/>
                <a:cs typeface="Arial MT"/>
              </a:rPr>
              <a:t>pour</a:t>
            </a:r>
            <a:r>
              <a:rPr sz="2400" spc="-14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AF9F9"/>
                </a:solidFill>
                <a:latin typeface="Arial MT"/>
                <a:cs typeface="Arial MT"/>
              </a:rPr>
              <a:t>mise</a:t>
            </a:r>
            <a:r>
              <a:rPr sz="2400" spc="-9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AF9F9"/>
                </a:solidFill>
                <a:latin typeface="Arial MT"/>
                <a:cs typeface="Arial MT"/>
              </a:rPr>
              <a:t>en</a:t>
            </a:r>
            <a:r>
              <a:rPr sz="2400" spc="-14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AF9F9"/>
                </a:solidFill>
                <a:latin typeface="Arial MT"/>
                <a:cs typeface="Arial MT"/>
              </a:rPr>
              <a:t>page</a:t>
            </a:r>
            <a:endParaRPr sz="24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65510399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335" y="1443060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607" y="1196404"/>
            <a:ext cx="7343451" cy="99124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 marR="4611">
              <a:lnSpc>
                <a:spcPct val="145800"/>
              </a:lnSpc>
              <a:spcBef>
                <a:spcPts val="91"/>
              </a:spcBef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 propriété </a:t>
            </a: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display: 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valeur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va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permettre une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mise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en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forme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avancée.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1335" y="2468879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606" y="2222223"/>
            <a:ext cx="7775283" cy="99124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 marR="4611">
              <a:lnSpc>
                <a:spcPct val="145800"/>
              </a:lnSpc>
              <a:spcBef>
                <a:spcPts val="91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Quelques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unes des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valeurs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possibles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sont : </a:t>
            </a: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block, inline, inline- </a:t>
            </a:r>
            <a:r>
              <a:rPr sz="2200" spc="-595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block</a:t>
            </a:r>
            <a:r>
              <a:rPr sz="2200" spc="-9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none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1335" y="3494698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9607" y="3400185"/>
            <a:ext cx="7975344" cy="688749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Ces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valeurs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sont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appliquées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par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défaut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en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fonction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des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éléments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3385" y="3941909"/>
            <a:ext cx="4907549" cy="834486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299723" indent="-288195">
              <a:spcBef>
                <a:spcPts val="91"/>
              </a:spcBef>
              <a:buClr>
                <a:srgbClr val="666666"/>
              </a:buClr>
              <a:buSzPct val="75000"/>
              <a:buChar char="–"/>
              <a:tabLst>
                <a:tab pos="299146" algn="l"/>
                <a:tab pos="299723" algn="l"/>
              </a:tabLst>
            </a:pP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p,</a:t>
            </a:r>
            <a:r>
              <a:rPr sz="20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41" dirty="0">
                <a:solidFill>
                  <a:srgbClr val="585858"/>
                </a:solidFill>
                <a:latin typeface="Arial MT"/>
                <a:cs typeface="Arial MT"/>
              </a:rPr>
              <a:t>div,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h1,</a:t>
            </a:r>
            <a:r>
              <a:rPr sz="20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etc.</a:t>
            </a:r>
            <a:r>
              <a:rPr sz="20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display</a:t>
            </a:r>
            <a:r>
              <a:rPr sz="20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:block;</a:t>
            </a:r>
            <a:endParaRPr sz="2000">
              <a:latin typeface="Arial MT"/>
              <a:cs typeface="Arial MT"/>
            </a:endParaRPr>
          </a:p>
          <a:p>
            <a:pPr marL="299723" indent="-288195">
              <a:spcBef>
                <a:spcPts val="1598"/>
              </a:spcBef>
              <a:buClr>
                <a:srgbClr val="666666"/>
              </a:buClr>
              <a:buSzPct val="75000"/>
              <a:buChar char="–"/>
              <a:tabLst>
                <a:tab pos="299146" algn="l"/>
                <a:tab pos="299723" algn="l"/>
              </a:tabLst>
            </a:pP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span,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a,</a:t>
            </a:r>
            <a:r>
              <a:rPr sz="20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em,</a:t>
            </a:r>
            <a:r>
              <a:rPr sz="20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strong,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etc.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display</a:t>
            </a:r>
            <a:r>
              <a:rPr sz="20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inline;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72374" y="322729"/>
            <a:ext cx="7042494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dirty="0">
                <a:solidFill>
                  <a:srgbClr val="585858"/>
                </a:solidFill>
              </a:rPr>
              <a:t>La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propriété</a:t>
            </a:r>
            <a:r>
              <a:rPr sz="2700" spc="-9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«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display</a:t>
            </a:r>
            <a:r>
              <a:rPr sz="2700" spc="-9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»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pour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mise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en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page</a:t>
            </a:r>
            <a:endParaRPr sz="2700"/>
          </a:p>
        </p:txBody>
      </p:sp>
    </p:spTree>
    <p:extLst>
      <p:ext uri="{BB962C8B-B14F-4D97-AF65-F5344CB8AC3E}">
        <p14:creationId xmlns:p14="http://schemas.microsoft.com/office/powerpoint/2010/main" val="220438333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5211" y="1177961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5014" y="931305"/>
            <a:ext cx="8159262" cy="99124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 marR="4611">
              <a:lnSpc>
                <a:spcPct val="145800"/>
              </a:lnSpc>
              <a:spcBef>
                <a:spcPts val="91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Il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est possible de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transformer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un élément inline en élément de bloc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avec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display: block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5211" y="2203780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775820" rIns="0" bIns="0" rtlCol="0">
            <a:spAutoFit/>
          </a:bodyPr>
          <a:lstStyle/>
          <a:p>
            <a:pPr marL="265139" marR="4611">
              <a:lnSpc>
                <a:spcPct val="144700"/>
              </a:lnSpc>
              <a:spcBef>
                <a:spcPts val="118"/>
              </a:spcBef>
            </a:pPr>
            <a:r>
              <a:rPr dirty="0">
                <a:solidFill>
                  <a:srgbClr val="585858"/>
                </a:solidFill>
              </a:rPr>
              <a:t>Il a </a:t>
            </a:r>
            <a:r>
              <a:rPr spc="-5" dirty="0">
                <a:solidFill>
                  <a:srgbClr val="585858"/>
                </a:solidFill>
              </a:rPr>
              <a:t>alors </a:t>
            </a:r>
            <a:r>
              <a:rPr dirty="0">
                <a:solidFill>
                  <a:srgbClr val="585858"/>
                </a:solidFill>
              </a:rPr>
              <a:t>toutes </a:t>
            </a:r>
            <a:r>
              <a:rPr spc="-5" dirty="0">
                <a:solidFill>
                  <a:srgbClr val="585858"/>
                </a:solidFill>
              </a:rPr>
              <a:t>les propriétés d’un élément de bloc </a:t>
            </a:r>
            <a:r>
              <a:rPr dirty="0">
                <a:solidFill>
                  <a:srgbClr val="585858"/>
                </a:solidFill>
              </a:rPr>
              <a:t>: </a:t>
            </a:r>
            <a:r>
              <a:rPr spc="-5" dirty="0">
                <a:solidFill>
                  <a:srgbClr val="585858"/>
                </a:solidFill>
              </a:rPr>
              <a:t>par défaut, il </a:t>
            </a:r>
            <a:r>
              <a:rPr spc="-595" dirty="0">
                <a:solidFill>
                  <a:srgbClr val="585858"/>
                </a:solidFill>
              </a:rPr>
              <a:t> </a:t>
            </a:r>
            <a:r>
              <a:rPr spc="-5" dirty="0">
                <a:solidFill>
                  <a:srgbClr val="585858"/>
                </a:solidFill>
              </a:rPr>
              <a:t>prend </a:t>
            </a:r>
            <a:r>
              <a:rPr dirty="0">
                <a:solidFill>
                  <a:srgbClr val="585858"/>
                </a:solidFill>
              </a:rPr>
              <a:t>toute </a:t>
            </a:r>
            <a:r>
              <a:rPr spc="-5" dirty="0">
                <a:solidFill>
                  <a:srgbClr val="585858"/>
                </a:solidFill>
              </a:rPr>
              <a:t>la largeur de </a:t>
            </a:r>
            <a:r>
              <a:rPr dirty="0">
                <a:solidFill>
                  <a:srgbClr val="585858"/>
                </a:solidFill>
              </a:rPr>
              <a:t>son </a:t>
            </a:r>
            <a:r>
              <a:rPr spc="-5" dirty="0">
                <a:solidFill>
                  <a:srgbClr val="585858"/>
                </a:solidFill>
              </a:rPr>
              <a:t>parent, on peut en </a:t>
            </a:r>
            <a:r>
              <a:rPr dirty="0">
                <a:solidFill>
                  <a:srgbClr val="585858"/>
                </a:solidFill>
              </a:rPr>
              <a:t>changer </a:t>
            </a:r>
            <a:r>
              <a:rPr spc="-5" dirty="0">
                <a:solidFill>
                  <a:srgbClr val="585858"/>
                </a:solidFill>
              </a:rPr>
              <a:t>la </a:t>
            </a:r>
            <a:r>
              <a:rPr dirty="0">
                <a:solidFill>
                  <a:srgbClr val="585858"/>
                </a:solidFill>
              </a:rPr>
              <a:t> </a:t>
            </a:r>
            <a:r>
              <a:rPr spc="-5" dirty="0">
                <a:solidFill>
                  <a:srgbClr val="585858"/>
                </a:solidFill>
              </a:rPr>
              <a:t>dimension </a:t>
            </a:r>
            <a:r>
              <a:rPr dirty="0">
                <a:solidFill>
                  <a:srgbClr val="585858"/>
                </a:solidFill>
              </a:rPr>
              <a:t>ET </a:t>
            </a:r>
            <a:r>
              <a:rPr spc="-5" dirty="0">
                <a:solidFill>
                  <a:srgbClr val="585858"/>
                </a:solidFill>
              </a:rPr>
              <a:t>est </a:t>
            </a:r>
            <a:r>
              <a:rPr dirty="0">
                <a:solidFill>
                  <a:srgbClr val="585858"/>
                </a:solidFill>
              </a:rPr>
              <a:t>suivi </a:t>
            </a:r>
            <a:r>
              <a:rPr spc="-5" dirty="0">
                <a:solidFill>
                  <a:srgbClr val="585858"/>
                </a:solidFill>
              </a:rPr>
              <a:t>d’un </a:t>
            </a:r>
            <a:r>
              <a:rPr dirty="0">
                <a:solidFill>
                  <a:srgbClr val="585858"/>
                </a:solidFill>
              </a:rPr>
              <a:t>retour à </a:t>
            </a:r>
            <a:r>
              <a:rPr spc="-5" dirty="0">
                <a:solidFill>
                  <a:srgbClr val="585858"/>
                </a:solidFill>
              </a:rPr>
              <a:t>la ligne. </a:t>
            </a:r>
            <a:r>
              <a:rPr dirty="0">
                <a:solidFill>
                  <a:srgbClr val="585858"/>
                </a:solidFill>
              </a:rPr>
              <a:t>On </a:t>
            </a:r>
            <a:r>
              <a:rPr spc="-5" dirty="0">
                <a:solidFill>
                  <a:srgbClr val="585858"/>
                </a:solidFill>
              </a:rPr>
              <a:t>peut alors lui </a:t>
            </a:r>
            <a:r>
              <a:rPr dirty="0">
                <a:solidFill>
                  <a:srgbClr val="585858"/>
                </a:solidFill>
              </a:rPr>
              <a:t> </a:t>
            </a:r>
            <a:r>
              <a:rPr spc="-5" dirty="0">
                <a:solidFill>
                  <a:srgbClr val="585858"/>
                </a:solidFill>
              </a:rPr>
              <a:t>appliquer</a:t>
            </a:r>
            <a:r>
              <a:rPr spc="-9" dirty="0">
                <a:solidFill>
                  <a:srgbClr val="585858"/>
                </a:solidFill>
              </a:rPr>
              <a:t> </a:t>
            </a:r>
            <a:r>
              <a:rPr spc="-5" dirty="0">
                <a:solidFill>
                  <a:srgbClr val="585858"/>
                </a:solidFill>
              </a:rPr>
              <a:t>des </a:t>
            </a:r>
            <a:r>
              <a:rPr dirty="0">
                <a:solidFill>
                  <a:srgbClr val="585858"/>
                </a:solidFill>
              </a:rPr>
              <a:t>marges.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59269" y="322729"/>
            <a:ext cx="2271586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spc="-5" dirty="0">
                <a:solidFill>
                  <a:srgbClr val="585858"/>
                </a:solidFill>
              </a:rPr>
              <a:t>Display:block</a:t>
            </a:r>
            <a:endParaRPr sz="2700"/>
          </a:p>
        </p:txBody>
      </p:sp>
    </p:spTree>
    <p:extLst>
      <p:ext uri="{BB962C8B-B14F-4D97-AF65-F5344CB8AC3E}">
        <p14:creationId xmlns:p14="http://schemas.microsoft.com/office/powerpoint/2010/main" val="205952170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297314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66825" y="184417"/>
            <a:ext cx="1821881" cy="35500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spc="-5" dirty="0"/>
              <a:t>Display:block</a:t>
            </a:r>
            <a:endParaRPr sz="2200"/>
          </a:p>
        </p:txBody>
      </p:sp>
      <p:sp>
        <p:nvSpPr>
          <p:cNvPr id="4" name="object 4"/>
          <p:cNvSpPr txBox="1"/>
          <p:nvPr/>
        </p:nvSpPr>
        <p:spPr>
          <a:xfrm>
            <a:off x="426644" y="852928"/>
            <a:ext cx="1703112" cy="1198709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dirty="0">
                <a:solidFill>
                  <a:srgbClr val="FAF9F9"/>
                </a:solidFill>
                <a:latin typeface="Arial MT"/>
                <a:cs typeface="Arial MT"/>
              </a:rPr>
              <a:t>a</a:t>
            </a:r>
            <a:r>
              <a:rPr spc="-5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>
              <a:latin typeface="Arial MT"/>
              <a:cs typeface="Arial MT"/>
            </a:endParaRPr>
          </a:p>
          <a:p>
            <a:pPr marL="139486">
              <a:spcBef>
                <a:spcPts val="1362"/>
              </a:spcBef>
            </a:pPr>
            <a:r>
              <a:rPr b="1" dirty="0">
                <a:solidFill>
                  <a:srgbClr val="FFAF00"/>
                </a:solidFill>
                <a:latin typeface="Arial"/>
                <a:cs typeface="Arial"/>
              </a:rPr>
              <a:t>display:block;</a:t>
            </a:r>
            <a:endParaRPr>
              <a:latin typeface="Arial"/>
              <a:cs typeface="Arial"/>
            </a:endParaRPr>
          </a:p>
          <a:p>
            <a:pPr marL="11528">
              <a:spcBef>
                <a:spcPts val="1362"/>
              </a:spcBef>
            </a:pPr>
            <a:r>
              <a:rPr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35223" y="721576"/>
            <a:ext cx="3218849" cy="737667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 marR="4611">
              <a:lnSpc>
                <a:spcPct val="143500"/>
              </a:lnSpc>
              <a:spcBef>
                <a:spcPts val="91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Pour</a:t>
            </a:r>
            <a:r>
              <a:rPr sz="1600" spc="-18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transformer</a:t>
            </a:r>
            <a:r>
              <a:rPr sz="1600" spc="-14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les</a:t>
            </a:r>
            <a:r>
              <a:rPr sz="1600" spc="-18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liens</a:t>
            </a:r>
            <a:r>
              <a:rPr sz="1600" spc="-23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inline</a:t>
            </a:r>
            <a:r>
              <a:rPr sz="1600" spc="-18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en </a:t>
            </a:r>
            <a:r>
              <a:rPr sz="1600" spc="-439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éléments</a:t>
            </a:r>
            <a:r>
              <a:rPr sz="1600" spc="-9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de</a:t>
            </a:r>
            <a:r>
              <a:rPr sz="1600" spc="-9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bloc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32301" y="3335647"/>
            <a:ext cx="8389303" cy="2565699"/>
            <a:chOff x="476131" y="3675389"/>
            <a:chExt cx="9239885" cy="282702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6131" y="3675389"/>
              <a:ext cx="5067441" cy="148110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08500" y="4775200"/>
              <a:ext cx="5207000" cy="172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054962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072984" cy="6858000"/>
          </a:xfrm>
          <a:custGeom>
            <a:avLst/>
            <a:gdLst/>
            <a:ahLst/>
            <a:cxnLst/>
            <a:rect l="l" t="t" r="r" b="b"/>
            <a:pathLst>
              <a:path w="3384550" h="7556500">
                <a:moveTo>
                  <a:pt x="0" y="0"/>
                </a:moveTo>
                <a:lnTo>
                  <a:pt x="3384130" y="0"/>
                </a:lnTo>
                <a:lnTo>
                  <a:pt x="3384130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3779" y="6569849"/>
            <a:ext cx="176999" cy="11936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700" dirty="0">
                <a:solidFill>
                  <a:srgbClr val="909090"/>
                </a:solidFill>
                <a:latin typeface="Arial MT"/>
                <a:cs typeface="Arial MT"/>
              </a:rPr>
              <a:t>345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7556" y="380360"/>
            <a:ext cx="1821881" cy="35500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spc="-5" dirty="0"/>
              <a:t>Display:block</a:t>
            </a:r>
            <a:endParaRPr sz="2200"/>
          </a:p>
        </p:txBody>
      </p:sp>
      <p:sp>
        <p:nvSpPr>
          <p:cNvPr id="6" name="object 6"/>
          <p:cNvSpPr txBox="1"/>
          <p:nvPr/>
        </p:nvSpPr>
        <p:spPr>
          <a:xfrm>
            <a:off x="207557" y="1775012"/>
            <a:ext cx="2260632" cy="3960351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.header</a:t>
            </a:r>
            <a:r>
              <a:rPr sz="1600" spc="-4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a,</a:t>
            </a:r>
            <a:endParaRPr sz="1600">
              <a:latin typeface="Arial MT"/>
              <a:cs typeface="Arial MT"/>
            </a:endParaRPr>
          </a:p>
          <a:p>
            <a:pPr marL="11528">
              <a:spcBef>
                <a:spcPts val="1307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.header</a:t>
            </a:r>
            <a:r>
              <a:rPr sz="1600" spc="-27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li</a:t>
            </a:r>
            <a:r>
              <a:rPr sz="1600" spc="-32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600">
              <a:latin typeface="Arial MT"/>
              <a:cs typeface="Arial MT"/>
            </a:endParaRPr>
          </a:p>
          <a:p>
            <a:pPr marL="126806">
              <a:spcBef>
                <a:spcPts val="1216"/>
              </a:spcBef>
            </a:pPr>
            <a:r>
              <a:rPr sz="1600" b="1" dirty="0">
                <a:solidFill>
                  <a:srgbClr val="FFAF00"/>
                </a:solidFill>
                <a:latin typeface="Arial"/>
                <a:cs typeface="Arial"/>
              </a:rPr>
              <a:t>display:</a:t>
            </a:r>
            <a:r>
              <a:rPr sz="1600" b="1" spc="-4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FFAF00"/>
                </a:solidFill>
                <a:latin typeface="Arial"/>
                <a:cs typeface="Arial"/>
              </a:rPr>
              <a:t>block;</a:t>
            </a:r>
            <a:endParaRPr sz="1600">
              <a:latin typeface="Arial"/>
              <a:cs typeface="Arial"/>
            </a:endParaRPr>
          </a:p>
          <a:p>
            <a:pPr marL="11528">
              <a:spcBef>
                <a:spcPts val="1307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>
              <a:latin typeface="Arial MT"/>
              <a:cs typeface="Arial MT"/>
            </a:endParaRPr>
          </a:p>
          <a:p>
            <a:pPr>
              <a:spcBef>
                <a:spcPts val="45"/>
              </a:spcBef>
            </a:pPr>
            <a:endParaRPr sz="2000">
              <a:latin typeface="Arial MT"/>
              <a:cs typeface="Arial MT"/>
            </a:endParaRPr>
          </a:p>
          <a:p>
            <a:pPr marL="11528"/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.header</a:t>
            </a:r>
            <a:r>
              <a:rPr sz="1600" spc="-32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a</a:t>
            </a:r>
            <a:r>
              <a:rPr sz="1600" spc="-32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600">
              <a:latin typeface="Arial MT"/>
              <a:cs typeface="Arial MT"/>
            </a:endParaRPr>
          </a:p>
          <a:p>
            <a:pPr marL="126806">
              <a:spcBef>
                <a:spcPts val="1216"/>
              </a:spcBef>
            </a:pP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background:</a:t>
            </a:r>
            <a:r>
              <a:rPr sz="1600" spc="-68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#98C9E2;</a:t>
            </a:r>
            <a:endParaRPr sz="1600">
              <a:latin typeface="Arial MT"/>
              <a:cs typeface="Arial MT"/>
            </a:endParaRPr>
          </a:p>
          <a:p>
            <a:pPr marL="126806" marR="280702">
              <a:lnSpc>
                <a:spcPct val="162000"/>
              </a:lnSpc>
              <a:spcBef>
                <a:spcPts val="91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margin-bottom:</a:t>
            </a:r>
            <a:r>
              <a:rPr sz="1600" spc="-86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5px; </a:t>
            </a:r>
            <a:r>
              <a:rPr sz="1600" spc="-439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width:</a:t>
            </a:r>
            <a:r>
              <a:rPr sz="1600" spc="-14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150px;</a:t>
            </a:r>
            <a:endParaRPr sz="1600">
              <a:latin typeface="Arial MT"/>
              <a:cs typeface="Arial MT"/>
            </a:endParaRPr>
          </a:p>
          <a:p>
            <a:pPr marL="11528">
              <a:spcBef>
                <a:spcPts val="1307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90104" y="4407197"/>
            <a:ext cx="1648549" cy="103734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41630" y="2265412"/>
            <a:ext cx="879797" cy="87619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885912" y="691563"/>
            <a:ext cx="3753306" cy="564776"/>
          </a:xfrm>
          <a:prstGeom prst="rect">
            <a:avLst/>
          </a:prstGeom>
        </p:spPr>
        <p:txBody>
          <a:bodyPr vert="horz" wrap="square" lIns="0" tIns="29972" rIns="0" bIns="0" rtlCol="0">
            <a:spAutoFit/>
          </a:bodyPr>
          <a:lstStyle/>
          <a:p>
            <a:pPr marL="11528" marR="4611">
              <a:lnSpc>
                <a:spcPts val="2088"/>
              </a:lnSpc>
              <a:spcBef>
                <a:spcPts val="236"/>
              </a:spcBef>
            </a:pPr>
            <a:r>
              <a:rPr dirty="0">
                <a:solidFill>
                  <a:srgbClr val="585858"/>
                </a:solidFill>
                <a:latin typeface="Arial MT"/>
                <a:cs typeface="Arial MT"/>
              </a:rPr>
              <a:t>Exemple</a:t>
            </a:r>
            <a:r>
              <a:rPr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585858"/>
                </a:solidFill>
                <a:latin typeface="Arial MT"/>
                <a:cs typeface="Arial MT"/>
              </a:rPr>
              <a:t>transformer</a:t>
            </a:r>
            <a:r>
              <a:rPr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les</a:t>
            </a:r>
            <a:r>
              <a:rPr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liens</a:t>
            </a:r>
            <a:r>
              <a:rPr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la </a:t>
            </a:r>
            <a:r>
              <a:rPr spc="-49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navigation</a:t>
            </a:r>
            <a:r>
              <a:rPr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en</a:t>
            </a:r>
            <a:r>
              <a:rPr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éléments</a:t>
            </a:r>
            <a:r>
              <a:rPr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bloc</a:t>
            </a:r>
            <a:endParaRPr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898942" y="3625724"/>
            <a:ext cx="326901" cy="599355"/>
          </a:xfrm>
          <a:custGeom>
            <a:avLst/>
            <a:gdLst/>
            <a:ahLst/>
            <a:cxnLst/>
            <a:rect l="l" t="t" r="r" b="b"/>
            <a:pathLst>
              <a:path w="360045" h="660400">
                <a:moveTo>
                  <a:pt x="270027" y="0"/>
                </a:moveTo>
                <a:lnTo>
                  <a:pt x="90004" y="0"/>
                </a:lnTo>
                <a:lnTo>
                  <a:pt x="90004" y="480225"/>
                </a:lnTo>
                <a:lnTo>
                  <a:pt x="0" y="480225"/>
                </a:lnTo>
                <a:lnTo>
                  <a:pt x="180022" y="660247"/>
                </a:lnTo>
                <a:lnTo>
                  <a:pt x="360045" y="480225"/>
                </a:lnTo>
                <a:lnTo>
                  <a:pt x="270027" y="480225"/>
                </a:lnTo>
                <a:lnTo>
                  <a:pt x="270027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861806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556" y="1196404"/>
            <a:ext cx="8489622" cy="2052969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357361" marR="4611" indent="-345834">
              <a:lnSpc>
                <a:spcPct val="145800"/>
              </a:lnSpc>
              <a:spcBef>
                <a:spcPts val="91"/>
              </a:spcBef>
              <a:buChar char="•"/>
              <a:tabLst>
                <a:tab pos="356785" algn="l"/>
                <a:tab pos="357361" algn="l"/>
              </a:tabLst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Nous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connaissons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déjà </a:t>
            </a:r>
            <a:r>
              <a:rPr sz="2200" spc="-5" dirty="0">
                <a:solidFill>
                  <a:srgbClr val="0070C0"/>
                </a:solidFill>
                <a:latin typeface="Arial MT"/>
                <a:cs typeface="Arial MT"/>
              </a:rPr>
              <a:t>display:inline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appliqué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sur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les éléments de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type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inline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(span,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a,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em,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strong,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etc.).</a:t>
            </a:r>
            <a:endParaRPr sz="2200">
              <a:latin typeface="Arial MT"/>
              <a:cs typeface="Arial MT"/>
            </a:endParaRPr>
          </a:p>
          <a:p>
            <a:pPr marL="357361" marR="281278" indent="-345834">
              <a:lnSpc>
                <a:spcPct val="145800"/>
              </a:lnSpc>
              <a:spcBef>
                <a:spcPts val="454"/>
              </a:spcBef>
              <a:buChar char="•"/>
              <a:tabLst>
                <a:tab pos="356785" algn="l"/>
                <a:tab pos="357361" algn="l"/>
              </a:tabLst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Il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permet aux éléments de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rester sur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une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seule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ligne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(on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ne peut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alors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pas leur donner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 largeur)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59269" y="322729"/>
            <a:ext cx="2271586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spc="-5" dirty="0">
                <a:solidFill>
                  <a:srgbClr val="585858"/>
                </a:solidFill>
              </a:rPr>
              <a:t>Display:inline</a:t>
            </a:r>
            <a:endParaRPr sz="2700"/>
          </a:p>
        </p:txBody>
      </p:sp>
    </p:spTree>
    <p:extLst>
      <p:ext uri="{BB962C8B-B14F-4D97-AF65-F5344CB8AC3E}">
        <p14:creationId xmlns:p14="http://schemas.microsoft.com/office/powerpoint/2010/main" val="418425300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66825" y="17544"/>
            <a:ext cx="1821881" cy="688749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spc="-5" dirty="0"/>
              <a:t>Display:inline</a:t>
            </a:r>
            <a:endParaRPr sz="2200"/>
          </a:p>
        </p:txBody>
      </p:sp>
      <p:sp>
        <p:nvSpPr>
          <p:cNvPr id="3" name="object 3"/>
          <p:cNvSpPr txBox="1"/>
          <p:nvPr/>
        </p:nvSpPr>
        <p:spPr>
          <a:xfrm>
            <a:off x="426643" y="864454"/>
            <a:ext cx="3102964" cy="1493776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p</a:t>
            </a:r>
            <a:r>
              <a:rPr sz="1600" spc="-5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600">
              <a:latin typeface="Arial MT"/>
              <a:cs typeface="Arial MT"/>
            </a:endParaRPr>
          </a:p>
          <a:p>
            <a:pPr marL="126806">
              <a:spcBef>
                <a:spcPts val="1216"/>
              </a:spcBef>
            </a:pP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background:</a:t>
            </a:r>
            <a:r>
              <a:rPr sz="1600" spc="-32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rgb(255,</a:t>
            </a:r>
            <a:r>
              <a:rPr sz="1600" spc="-23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191,</a:t>
            </a:r>
            <a:r>
              <a:rPr sz="1600" spc="-27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203);</a:t>
            </a:r>
            <a:endParaRPr sz="1600">
              <a:latin typeface="Arial MT"/>
              <a:cs typeface="Arial MT"/>
            </a:endParaRPr>
          </a:p>
          <a:p>
            <a:pPr marL="126806">
              <a:spcBef>
                <a:spcPts val="1307"/>
              </a:spcBef>
            </a:pPr>
            <a:r>
              <a:rPr sz="1600" b="1" dirty="0">
                <a:solidFill>
                  <a:srgbClr val="FFAF00"/>
                </a:solidFill>
                <a:latin typeface="Arial"/>
                <a:cs typeface="Arial"/>
              </a:rPr>
              <a:t>display:</a:t>
            </a:r>
            <a:r>
              <a:rPr sz="1600" b="1" spc="-4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FFAF00"/>
                </a:solidFill>
                <a:latin typeface="Arial"/>
                <a:cs typeface="Arial"/>
              </a:rPr>
              <a:t>inline;</a:t>
            </a:r>
            <a:endParaRPr sz="1600">
              <a:latin typeface="Arial"/>
              <a:cs typeface="Arial"/>
            </a:endParaRPr>
          </a:p>
          <a:p>
            <a:pPr marL="11528">
              <a:spcBef>
                <a:spcPts val="1212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38955" y="836653"/>
            <a:ext cx="3529031" cy="1118603"/>
          </a:xfrm>
          <a:prstGeom prst="rect">
            <a:avLst/>
          </a:prstGeom>
        </p:spPr>
        <p:txBody>
          <a:bodyPr vert="horz" wrap="square" lIns="0" tIns="17292" rIns="0" bIns="0" rtlCol="0">
            <a:spAutoFit/>
          </a:bodyPr>
          <a:lstStyle/>
          <a:p>
            <a:pPr marL="11528" marR="4611">
              <a:lnSpc>
                <a:spcPct val="145800"/>
              </a:lnSpc>
              <a:spcBef>
                <a:spcPts val="136"/>
              </a:spcBef>
            </a:pP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Confère un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à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un élément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toutes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les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propriétés d’un élément en ligne,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sans </a:t>
            </a:r>
            <a:r>
              <a:rPr sz="1600" spc="-44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retour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à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 la</a:t>
            </a:r>
            <a:r>
              <a:rPr sz="1600" spc="-9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ligne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40277" y="5450049"/>
            <a:ext cx="6241926" cy="78997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9704" y="3548641"/>
            <a:ext cx="6033705" cy="1024128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4412876" y="4737472"/>
            <a:ext cx="326901" cy="599355"/>
          </a:xfrm>
          <a:custGeom>
            <a:avLst/>
            <a:gdLst/>
            <a:ahLst/>
            <a:cxnLst/>
            <a:rect l="l" t="t" r="r" b="b"/>
            <a:pathLst>
              <a:path w="360045" h="660400">
                <a:moveTo>
                  <a:pt x="270027" y="0"/>
                </a:moveTo>
                <a:lnTo>
                  <a:pt x="90004" y="0"/>
                </a:lnTo>
                <a:lnTo>
                  <a:pt x="90004" y="480225"/>
                </a:lnTo>
                <a:lnTo>
                  <a:pt x="0" y="480225"/>
                </a:lnTo>
                <a:lnTo>
                  <a:pt x="180022" y="660247"/>
                </a:lnTo>
                <a:lnTo>
                  <a:pt x="360045" y="480225"/>
                </a:lnTo>
                <a:lnTo>
                  <a:pt x="270027" y="480225"/>
                </a:lnTo>
                <a:lnTo>
                  <a:pt x="270027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299644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335" y="1443060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299382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299723" marR="4611">
              <a:lnSpc>
                <a:spcPct val="144700"/>
              </a:lnSpc>
              <a:spcBef>
                <a:spcPts val="118"/>
              </a:spcBef>
            </a:pPr>
            <a:r>
              <a:rPr spc="-5" dirty="0">
                <a:solidFill>
                  <a:srgbClr val="418DD3"/>
                </a:solidFill>
              </a:rPr>
              <a:t>display: inline-block </a:t>
            </a:r>
            <a:r>
              <a:rPr spc="-5" dirty="0">
                <a:solidFill>
                  <a:srgbClr val="585858"/>
                </a:solidFill>
              </a:rPr>
              <a:t>est une propriété hybride qui permet </a:t>
            </a:r>
            <a:r>
              <a:rPr dirty="0">
                <a:solidFill>
                  <a:srgbClr val="585858"/>
                </a:solidFill>
              </a:rPr>
              <a:t>à </a:t>
            </a:r>
            <a:r>
              <a:rPr spc="-5" dirty="0">
                <a:solidFill>
                  <a:srgbClr val="585858"/>
                </a:solidFill>
              </a:rPr>
              <a:t>un </a:t>
            </a:r>
            <a:r>
              <a:rPr dirty="0">
                <a:solidFill>
                  <a:srgbClr val="585858"/>
                </a:solidFill>
              </a:rPr>
              <a:t> </a:t>
            </a:r>
            <a:r>
              <a:rPr spc="-5" dirty="0">
                <a:solidFill>
                  <a:srgbClr val="585858"/>
                </a:solidFill>
              </a:rPr>
              <a:t>élément d’avoir les propriétés d’un élément en ligne </a:t>
            </a:r>
            <a:r>
              <a:rPr dirty="0">
                <a:solidFill>
                  <a:srgbClr val="585858"/>
                </a:solidFill>
              </a:rPr>
              <a:t>(pas </a:t>
            </a:r>
            <a:r>
              <a:rPr spc="-5" dirty="0">
                <a:solidFill>
                  <a:srgbClr val="585858"/>
                </a:solidFill>
              </a:rPr>
              <a:t>de </a:t>
            </a:r>
            <a:r>
              <a:rPr dirty="0">
                <a:solidFill>
                  <a:srgbClr val="585858"/>
                </a:solidFill>
              </a:rPr>
              <a:t>retour </a:t>
            </a:r>
            <a:r>
              <a:rPr spc="-595" dirty="0">
                <a:solidFill>
                  <a:srgbClr val="585858"/>
                </a:solidFill>
              </a:rPr>
              <a:t> </a:t>
            </a:r>
            <a:r>
              <a:rPr dirty="0">
                <a:solidFill>
                  <a:srgbClr val="585858"/>
                </a:solidFill>
              </a:rPr>
              <a:t>à </a:t>
            </a:r>
            <a:r>
              <a:rPr spc="-5" dirty="0">
                <a:solidFill>
                  <a:srgbClr val="585858"/>
                </a:solidFill>
              </a:rPr>
              <a:t>la ligne après l’élément), </a:t>
            </a:r>
            <a:r>
              <a:rPr dirty="0">
                <a:solidFill>
                  <a:srgbClr val="585858"/>
                </a:solidFill>
              </a:rPr>
              <a:t>mais </a:t>
            </a:r>
            <a:r>
              <a:rPr spc="-5" dirty="0">
                <a:solidFill>
                  <a:srgbClr val="585858"/>
                </a:solidFill>
              </a:rPr>
              <a:t>avec les propriétés d’un bloc </a:t>
            </a:r>
            <a:r>
              <a:rPr dirty="0">
                <a:solidFill>
                  <a:srgbClr val="585858"/>
                </a:solidFill>
              </a:rPr>
              <a:t> (possibilité</a:t>
            </a:r>
            <a:r>
              <a:rPr spc="-5" dirty="0">
                <a:solidFill>
                  <a:srgbClr val="585858"/>
                </a:solidFill>
              </a:rPr>
              <a:t> d’avoir une</a:t>
            </a:r>
            <a:r>
              <a:rPr spc="-9" dirty="0">
                <a:solidFill>
                  <a:srgbClr val="585858"/>
                </a:solidFill>
              </a:rPr>
              <a:t> </a:t>
            </a:r>
            <a:r>
              <a:rPr spc="-5" dirty="0">
                <a:solidFill>
                  <a:srgbClr val="585858"/>
                </a:solidFill>
              </a:rPr>
              <a:t>dimension et</a:t>
            </a:r>
            <a:r>
              <a:rPr spc="-9" dirty="0">
                <a:solidFill>
                  <a:srgbClr val="585858"/>
                </a:solidFill>
              </a:rPr>
              <a:t> </a:t>
            </a:r>
            <a:r>
              <a:rPr spc="-5" dirty="0">
                <a:solidFill>
                  <a:srgbClr val="585858"/>
                </a:solidFill>
              </a:rPr>
              <a:t>des </a:t>
            </a:r>
            <a:r>
              <a:rPr dirty="0">
                <a:solidFill>
                  <a:srgbClr val="585858"/>
                </a:solidFill>
              </a:rPr>
              <a:t>marges)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951909" y="322729"/>
            <a:ext cx="3289764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spc="-5" dirty="0">
                <a:solidFill>
                  <a:srgbClr val="585858"/>
                </a:solidFill>
              </a:rPr>
              <a:t>Display:inline-block</a:t>
            </a:r>
            <a:endParaRPr sz="2700"/>
          </a:p>
        </p:txBody>
      </p:sp>
      <p:sp>
        <p:nvSpPr>
          <p:cNvPr id="7" name="object 7"/>
          <p:cNvSpPr/>
          <p:nvPr/>
        </p:nvSpPr>
        <p:spPr>
          <a:xfrm>
            <a:off x="2157718" y="3855464"/>
            <a:ext cx="915553" cy="915168"/>
          </a:xfrm>
          <a:custGeom>
            <a:avLst/>
            <a:gdLst/>
            <a:ahLst/>
            <a:cxnLst/>
            <a:rect l="l" t="t" r="r" b="b"/>
            <a:pathLst>
              <a:path w="1008379" h="1008379">
                <a:moveTo>
                  <a:pt x="1008062" y="0"/>
                </a:moveTo>
                <a:lnTo>
                  <a:pt x="0" y="0"/>
                </a:lnTo>
                <a:lnTo>
                  <a:pt x="0" y="1008062"/>
                </a:lnTo>
                <a:lnTo>
                  <a:pt x="1008062" y="1008062"/>
                </a:lnTo>
                <a:lnTo>
                  <a:pt x="1008062" y="0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37845" y="3855464"/>
            <a:ext cx="2222580" cy="915168"/>
          </a:xfrm>
          <a:custGeom>
            <a:avLst/>
            <a:gdLst/>
            <a:ahLst/>
            <a:cxnLst/>
            <a:rect l="l" t="t" r="r" b="b"/>
            <a:pathLst>
              <a:path w="2447925" h="1008379">
                <a:moveTo>
                  <a:pt x="2447925" y="0"/>
                </a:moveTo>
                <a:lnTo>
                  <a:pt x="0" y="0"/>
                </a:lnTo>
                <a:lnTo>
                  <a:pt x="0" y="1008062"/>
                </a:lnTo>
                <a:lnTo>
                  <a:pt x="2447925" y="1008062"/>
                </a:lnTo>
                <a:lnTo>
                  <a:pt x="2447925" y="0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25287" y="3855464"/>
            <a:ext cx="1830530" cy="915168"/>
          </a:xfrm>
          <a:custGeom>
            <a:avLst/>
            <a:gdLst/>
            <a:ahLst/>
            <a:cxnLst/>
            <a:rect l="l" t="t" r="r" b="b"/>
            <a:pathLst>
              <a:path w="2016125" h="1008379">
                <a:moveTo>
                  <a:pt x="2016125" y="0"/>
                </a:moveTo>
                <a:lnTo>
                  <a:pt x="0" y="0"/>
                </a:lnTo>
                <a:lnTo>
                  <a:pt x="0" y="1008062"/>
                </a:lnTo>
                <a:lnTo>
                  <a:pt x="2016125" y="1008062"/>
                </a:lnTo>
                <a:lnTo>
                  <a:pt x="2016125" y="0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674190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072984" cy="6858000"/>
          </a:xfrm>
          <a:custGeom>
            <a:avLst/>
            <a:gdLst/>
            <a:ahLst/>
            <a:cxnLst/>
            <a:rect l="l" t="t" r="r" b="b"/>
            <a:pathLst>
              <a:path w="3384550" h="7556500">
                <a:moveTo>
                  <a:pt x="0" y="0"/>
                </a:moveTo>
                <a:lnTo>
                  <a:pt x="3384130" y="0"/>
                </a:lnTo>
                <a:lnTo>
                  <a:pt x="3384130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3779" y="6569849"/>
            <a:ext cx="176999" cy="11936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700" dirty="0">
                <a:solidFill>
                  <a:srgbClr val="909090"/>
                </a:solidFill>
                <a:latin typeface="Arial MT"/>
                <a:cs typeface="Arial MT"/>
              </a:rPr>
              <a:t>349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7556" y="262030"/>
            <a:ext cx="2594451" cy="596850"/>
          </a:xfrm>
          <a:prstGeom prst="rect">
            <a:avLst/>
          </a:prstGeom>
        </p:spPr>
        <p:txBody>
          <a:bodyPr vert="horz" wrap="square" lIns="0" tIns="32278" rIns="0" bIns="0" rtlCol="0">
            <a:spAutoFit/>
          </a:bodyPr>
          <a:lstStyle/>
          <a:p>
            <a:pPr marL="11528" marR="4611">
              <a:lnSpc>
                <a:spcPts val="2178"/>
              </a:lnSpc>
              <a:spcBef>
                <a:spcPts val="254"/>
              </a:spcBef>
            </a:pPr>
            <a:r>
              <a:rPr sz="1900" spc="-5" dirty="0"/>
              <a:t>Display:inline-block et </a:t>
            </a:r>
            <a:r>
              <a:rPr sz="1900" spc="-517" dirty="0"/>
              <a:t> </a:t>
            </a:r>
            <a:r>
              <a:rPr sz="1900" dirty="0"/>
              <a:t>navigation</a:t>
            </a:r>
            <a:r>
              <a:rPr sz="1900" spc="-91" dirty="0"/>
              <a:t> </a:t>
            </a:r>
            <a:r>
              <a:rPr sz="1900" dirty="0"/>
              <a:t>horizontale</a:t>
            </a:r>
            <a:endParaRPr sz="1900"/>
          </a:p>
        </p:txBody>
      </p:sp>
      <p:sp>
        <p:nvSpPr>
          <p:cNvPr id="6" name="object 6"/>
          <p:cNvSpPr txBox="1"/>
          <p:nvPr/>
        </p:nvSpPr>
        <p:spPr>
          <a:xfrm>
            <a:off x="207556" y="2189950"/>
            <a:ext cx="2204707" cy="3142001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.header</a:t>
            </a:r>
            <a:r>
              <a:rPr sz="1600" spc="-27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li</a:t>
            </a:r>
            <a:r>
              <a:rPr sz="1600" spc="-32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600">
              <a:latin typeface="Arial MT"/>
              <a:cs typeface="Arial MT"/>
            </a:endParaRPr>
          </a:p>
          <a:p>
            <a:pPr marL="126806">
              <a:spcBef>
                <a:spcPts val="1307"/>
              </a:spcBef>
            </a:pPr>
            <a:r>
              <a:rPr sz="1600" b="1" dirty="0">
                <a:solidFill>
                  <a:srgbClr val="FFAF00"/>
                </a:solidFill>
                <a:latin typeface="Arial"/>
                <a:cs typeface="Arial"/>
              </a:rPr>
              <a:t>display:</a:t>
            </a:r>
            <a:r>
              <a:rPr sz="1600" b="1" spc="-77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FFAF00"/>
                </a:solidFill>
                <a:latin typeface="Arial"/>
                <a:cs typeface="Arial"/>
              </a:rPr>
              <a:t>inline-block;</a:t>
            </a:r>
            <a:endParaRPr sz="1600">
              <a:latin typeface="Arial"/>
              <a:cs typeface="Arial"/>
            </a:endParaRPr>
          </a:p>
          <a:p>
            <a:pPr marL="11528">
              <a:spcBef>
                <a:spcPts val="1216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>
              <a:latin typeface="Arial MT"/>
              <a:cs typeface="Arial MT"/>
            </a:endParaRPr>
          </a:p>
          <a:p>
            <a:pPr marL="126806" marR="767174" indent="-115854">
              <a:lnSpc>
                <a:spcPct val="164300"/>
              </a:lnSpc>
              <a:spcBef>
                <a:spcPts val="1135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.header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li a{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display:</a:t>
            </a:r>
            <a:r>
              <a:rPr sz="1600" spc="-82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block; </a:t>
            </a:r>
            <a:r>
              <a:rPr sz="1600" spc="-439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padding:</a:t>
            </a:r>
            <a:r>
              <a:rPr sz="1600" spc="-4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5px;</a:t>
            </a:r>
            <a:endParaRPr sz="1600">
              <a:latin typeface="Arial MT"/>
              <a:cs typeface="Arial MT"/>
            </a:endParaRPr>
          </a:p>
          <a:p>
            <a:pPr marL="11528">
              <a:spcBef>
                <a:spcPts val="1307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70781" y="5036884"/>
            <a:ext cx="3512701" cy="34578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82155" y="2969759"/>
            <a:ext cx="890237" cy="83743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989690" y="472568"/>
            <a:ext cx="4186868" cy="1198709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 marR="4611">
              <a:lnSpc>
                <a:spcPct val="141700"/>
              </a:lnSpc>
              <a:spcBef>
                <a:spcPts val="91"/>
              </a:spcBef>
            </a:pP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display: inline-block </a:t>
            </a:r>
            <a:r>
              <a:rPr dirty="0">
                <a:solidFill>
                  <a:srgbClr val="585858"/>
                </a:solidFill>
                <a:latin typeface="Arial MT"/>
                <a:cs typeface="Arial MT"/>
              </a:rPr>
              <a:t>sur 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une liste de liens </a:t>
            </a:r>
            <a:r>
              <a:rPr spc="-4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permet par exemple de </a:t>
            </a:r>
            <a:r>
              <a:rPr dirty="0">
                <a:solidFill>
                  <a:srgbClr val="585858"/>
                </a:solidFill>
                <a:latin typeface="Arial MT"/>
                <a:cs typeface="Arial MT"/>
              </a:rPr>
              <a:t>créer 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une </a:t>
            </a:r>
            <a:r>
              <a:rPr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navigation</a:t>
            </a:r>
            <a:r>
              <a:rPr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horizontale</a:t>
            </a:r>
            <a:endParaRPr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785840" y="4149306"/>
            <a:ext cx="326901" cy="599355"/>
          </a:xfrm>
          <a:custGeom>
            <a:avLst/>
            <a:gdLst/>
            <a:ahLst/>
            <a:cxnLst/>
            <a:rect l="l" t="t" r="r" b="b"/>
            <a:pathLst>
              <a:path w="360045" h="660400">
                <a:moveTo>
                  <a:pt x="270027" y="0"/>
                </a:moveTo>
                <a:lnTo>
                  <a:pt x="90004" y="0"/>
                </a:lnTo>
                <a:lnTo>
                  <a:pt x="90004" y="480225"/>
                </a:lnTo>
                <a:lnTo>
                  <a:pt x="0" y="480225"/>
                </a:lnTo>
                <a:lnTo>
                  <a:pt x="180022" y="660247"/>
                </a:lnTo>
                <a:lnTo>
                  <a:pt x="360045" y="480225"/>
                </a:lnTo>
                <a:lnTo>
                  <a:pt x="270027" y="480225"/>
                </a:lnTo>
                <a:lnTo>
                  <a:pt x="270027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235744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557" y="1196404"/>
            <a:ext cx="8584175" cy="99124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357361" marR="4611" indent="-345834">
              <a:lnSpc>
                <a:spcPct val="145800"/>
              </a:lnSpc>
              <a:spcBef>
                <a:spcPts val="91"/>
              </a:spcBef>
              <a:buChar char="•"/>
              <a:tabLst>
                <a:tab pos="356785" algn="l"/>
                <a:tab pos="357361" algn="l"/>
              </a:tabLst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 propriété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crée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une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colonne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blanche entre les éléments.</a:t>
            </a:r>
            <a:r>
              <a:rPr sz="2200" spc="-5" dirty="0">
                <a:solidFill>
                  <a:srgbClr val="C24E06"/>
                </a:solidFill>
                <a:latin typeface="Arial MT"/>
                <a:cs typeface="Arial MT"/>
              </a:rPr>
              <a:t> </a:t>
            </a:r>
            <a:r>
              <a:rPr sz="22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Plus sur </a:t>
            </a:r>
            <a:r>
              <a:rPr sz="2200" spc="-595" dirty="0">
                <a:solidFill>
                  <a:srgbClr val="C24E06"/>
                </a:solidFill>
                <a:latin typeface="Arial MT"/>
                <a:cs typeface="Arial MT"/>
              </a:rPr>
              <a:t> </a:t>
            </a:r>
            <a:r>
              <a:rPr sz="22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ce</a:t>
            </a: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 problème ici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25857" y="322729"/>
            <a:ext cx="5941294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spc="-5" dirty="0">
                <a:solidFill>
                  <a:srgbClr val="585858"/>
                </a:solidFill>
              </a:rPr>
              <a:t>Display:inline-block</a:t>
            </a:r>
            <a:r>
              <a:rPr sz="2700" spc="-32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et</a:t>
            </a:r>
            <a:r>
              <a:rPr sz="2700" spc="-27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bugs</a:t>
            </a:r>
            <a:r>
              <a:rPr sz="2700" spc="-27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connus</a:t>
            </a:r>
            <a:endParaRPr sz="2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02971" y="4090371"/>
            <a:ext cx="1701146" cy="35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91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9985" y="322729"/>
            <a:ext cx="2098623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spc="-5" dirty="0">
                <a:solidFill>
                  <a:srgbClr val="585858"/>
                </a:solidFill>
              </a:rPr>
              <a:t>Récapitulatif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599607" y="1707008"/>
            <a:ext cx="92247" cy="148976"/>
          </a:xfrm>
          <a:prstGeom prst="rect">
            <a:avLst/>
          </a:prstGeom>
        </p:spPr>
        <p:txBody>
          <a:bodyPr vert="horz" wrap="square" lIns="0" tIns="10375" rIns="0" bIns="0" rtlCol="0">
            <a:spAutoFit/>
          </a:bodyPr>
          <a:lstStyle/>
          <a:p>
            <a:pPr marL="11528">
              <a:spcBef>
                <a:spcPts val="82"/>
              </a:spcBef>
            </a:pPr>
            <a:r>
              <a:rPr sz="9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900">
              <a:latin typeface="Lucida Console"/>
              <a:cs typeface="Lucida Consol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7879" y="1468350"/>
            <a:ext cx="2165502" cy="922660"/>
          </a:xfrm>
          <a:prstGeom prst="rect">
            <a:avLst/>
          </a:prstGeom>
        </p:spPr>
        <p:txBody>
          <a:bodyPr vert="horz" wrap="square" lIns="0" tIns="10951" rIns="0" bIns="0" rtlCol="0">
            <a:spAutoFit/>
          </a:bodyPr>
          <a:lstStyle/>
          <a:p>
            <a:pPr marL="11528" marR="4611">
              <a:lnSpc>
                <a:spcPct val="147800"/>
              </a:lnSpc>
              <a:spcBef>
                <a:spcPts val="86"/>
              </a:spcBef>
            </a:pP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index.html</a:t>
            </a:r>
            <a:r>
              <a:rPr sz="2000" spc="-32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000" spc="-27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pour</a:t>
            </a:r>
            <a:r>
              <a:rPr sz="2000" spc="-32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le </a:t>
            </a:r>
            <a:r>
              <a:rPr sz="2000" spc="-5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contenu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607" y="2652144"/>
            <a:ext cx="92247" cy="148976"/>
          </a:xfrm>
          <a:prstGeom prst="rect">
            <a:avLst/>
          </a:prstGeom>
        </p:spPr>
        <p:txBody>
          <a:bodyPr vert="horz" wrap="square" lIns="0" tIns="10375" rIns="0" bIns="0" rtlCol="0">
            <a:spAutoFit/>
          </a:bodyPr>
          <a:lstStyle/>
          <a:p>
            <a:pPr marL="11528">
              <a:spcBef>
                <a:spcPts val="82"/>
              </a:spcBef>
            </a:pPr>
            <a:r>
              <a:rPr sz="9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900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7879" y="2436676"/>
            <a:ext cx="2715526" cy="89903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 marR="4611">
              <a:lnSpc>
                <a:spcPct val="143900"/>
              </a:lnSpc>
              <a:spcBef>
                <a:spcPts val="91"/>
              </a:spcBef>
            </a:pP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styles.css</a:t>
            </a:r>
            <a:r>
              <a:rPr sz="2000" spc="-23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0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pour</a:t>
            </a:r>
            <a:r>
              <a:rPr sz="2000" spc="-27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000" spc="-23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mise </a:t>
            </a:r>
            <a:r>
              <a:rPr sz="2000" spc="-5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en</a:t>
            </a:r>
            <a:r>
              <a:rPr sz="2000" spc="-23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page</a:t>
            </a:r>
            <a:r>
              <a:rPr sz="20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/</a:t>
            </a:r>
            <a:r>
              <a:rPr sz="20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présentation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96520" y="1251382"/>
            <a:ext cx="4481258" cy="453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0634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335" y="1443060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2853878"/>
          </a:xfrm>
          <a:prstGeom prst="rect">
            <a:avLst/>
          </a:prstGeom>
        </p:spPr>
        <p:txBody>
          <a:bodyPr vert="horz" wrap="square" lIns="0" tIns="17292" rIns="0" bIns="0" rtlCol="0">
            <a:spAutoFit/>
          </a:bodyPr>
          <a:lstStyle/>
          <a:p>
            <a:pPr marL="299723" marR="4611">
              <a:lnSpc>
                <a:spcPct val="144100"/>
              </a:lnSpc>
              <a:spcBef>
                <a:spcPts val="136"/>
              </a:spcBef>
            </a:pPr>
            <a:r>
              <a:rPr spc="-5" dirty="0">
                <a:solidFill>
                  <a:srgbClr val="418DD3"/>
                </a:solidFill>
              </a:rPr>
              <a:t>display: none </a:t>
            </a:r>
            <a:r>
              <a:rPr spc="-5" dirty="0">
                <a:solidFill>
                  <a:srgbClr val="585858"/>
                </a:solidFill>
              </a:rPr>
              <a:t>permet de </a:t>
            </a:r>
            <a:r>
              <a:rPr dirty="0">
                <a:solidFill>
                  <a:srgbClr val="585858"/>
                </a:solidFill>
              </a:rPr>
              <a:t>retirer </a:t>
            </a:r>
            <a:r>
              <a:rPr spc="-5" dirty="0">
                <a:solidFill>
                  <a:srgbClr val="585858"/>
                </a:solidFill>
              </a:rPr>
              <a:t>un élément du </a:t>
            </a:r>
            <a:r>
              <a:rPr dirty="0">
                <a:solidFill>
                  <a:srgbClr val="585858"/>
                </a:solidFill>
              </a:rPr>
              <a:t>flux </a:t>
            </a:r>
            <a:r>
              <a:rPr spc="-5" dirty="0">
                <a:solidFill>
                  <a:srgbClr val="585858"/>
                </a:solidFill>
              </a:rPr>
              <a:t>de la page </a:t>
            </a:r>
            <a:r>
              <a:rPr dirty="0">
                <a:solidFill>
                  <a:srgbClr val="585858"/>
                </a:solidFill>
              </a:rPr>
              <a:t>: </a:t>
            </a:r>
            <a:r>
              <a:rPr spc="-5" dirty="0">
                <a:solidFill>
                  <a:srgbClr val="585858"/>
                </a:solidFill>
              </a:rPr>
              <a:t>il </a:t>
            </a:r>
            <a:r>
              <a:rPr spc="-595" dirty="0">
                <a:solidFill>
                  <a:srgbClr val="585858"/>
                </a:solidFill>
              </a:rPr>
              <a:t> </a:t>
            </a:r>
            <a:r>
              <a:rPr spc="-5" dirty="0">
                <a:solidFill>
                  <a:srgbClr val="585858"/>
                </a:solidFill>
              </a:rPr>
              <a:t>n’est plus </a:t>
            </a:r>
            <a:r>
              <a:rPr dirty="0">
                <a:solidFill>
                  <a:srgbClr val="585858"/>
                </a:solidFill>
              </a:rPr>
              <a:t>visible, </a:t>
            </a:r>
            <a:r>
              <a:rPr spc="-5" dirty="0">
                <a:solidFill>
                  <a:srgbClr val="585858"/>
                </a:solidFill>
              </a:rPr>
              <a:t>et la place qu’il occupait est disponible pour </a:t>
            </a:r>
            <a:r>
              <a:rPr dirty="0">
                <a:solidFill>
                  <a:srgbClr val="585858"/>
                </a:solidFill>
              </a:rPr>
              <a:t> </a:t>
            </a:r>
            <a:r>
              <a:rPr spc="-5" dirty="0">
                <a:solidFill>
                  <a:srgbClr val="585858"/>
                </a:solidFill>
              </a:rPr>
              <a:t>d’autres</a:t>
            </a:r>
            <a:r>
              <a:rPr spc="-9" dirty="0">
                <a:solidFill>
                  <a:srgbClr val="585858"/>
                </a:solidFill>
              </a:rPr>
              <a:t> </a:t>
            </a:r>
            <a:r>
              <a:rPr spc="-5" dirty="0">
                <a:solidFill>
                  <a:srgbClr val="585858"/>
                </a:solidFill>
              </a:rPr>
              <a:t>éléments,</a:t>
            </a:r>
            <a:r>
              <a:rPr spc="-9" dirty="0">
                <a:solidFill>
                  <a:srgbClr val="585858"/>
                </a:solidFill>
              </a:rPr>
              <a:t> </a:t>
            </a:r>
            <a:r>
              <a:rPr dirty="0">
                <a:solidFill>
                  <a:srgbClr val="585858"/>
                </a:solidFill>
              </a:rPr>
              <a:t>c’est comme</a:t>
            </a:r>
            <a:r>
              <a:rPr spc="-5" dirty="0">
                <a:solidFill>
                  <a:srgbClr val="585858"/>
                </a:solidFill>
              </a:rPr>
              <a:t> </a:t>
            </a:r>
            <a:r>
              <a:rPr dirty="0">
                <a:solidFill>
                  <a:srgbClr val="585858"/>
                </a:solidFill>
              </a:rPr>
              <a:t>s’il </a:t>
            </a:r>
            <a:r>
              <a:rPr spc="-5" dirty="0">
                <a:solidFill>
                  <a:srgbClr val="585858"/>
                </a:solidFill>
              </a:rPr>
              <a:t>n’existait</a:t>
            </a:r>
            <a:r>
              <a:rPr spc="-9" dirty="0">
                <a:solidFill>
                  <a:srgbClr val="585858"/>
                </a:solidFill>
              </a:rPr>
              <a:t> </a:t>
            </a:r>
            <a:r>
              <a:rPr spc="-5" dirty="0">
                <a:solidFill>
                  <a:srgbClr val="585858"/>
                </a:solidFill>
              </a:rPr>
              <a:t>pas.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11335" y="2952974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607" y="2717934"/>
            <a:ext cx="7574645" cy="968188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 marR="4611">
              <a:lnSpc>
                <a:spcPct val="142300"/>
              </a:lnSpc>
              <a:spcBef>
                <a:spcPts val="91"/>
              </a:spcBef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Les éléments en </a:t>
            </a:r>
            <a:r>
              <a:rPr sz="2200" spc="-5" dirty="0">
                <a:solidFill>
                  <a:srgbClr val="418CD3"/>
                </a:solidFill>
                <a:latin typeface="Arial MT"/>
                <a:cs typeface="Arial MT"/>
              </a:rPr>
              <a:t>display:none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ne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sont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pas lus par les lecteurs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d’écran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1335" y="3978792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9607" y="3743753"/>
            <a:ext cx="7743573" cy="968188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 marR="4611">
              <a:lnSpc>
                <a:spcPct val="142300"/>
              </a:lnSpc>
              <a:spcBef>
                <a:spcPts val="91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Pour rendre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l’élément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à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nouveau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visible,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il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faut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lui appliquer par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exemple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418CD3"/>
                </a:solidFill>
                <a:latin typeface="Arial MT"/>
                <a:cs typeface="Arial MT"/>
              </a:rPr>
              <a:t>display:block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493862" y="322729"/>
            <a:ext cx="2194906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spc="-5" dirty="0">
                <a:solidFill>
                  <a:srgbClr val="585858"/>
                </a:solidFill>
              </a:rPr>
              <a:t>Display:none</a:t>
            </a:r>
            <a:endParaRPr sz="2700"/>
          </a:p>
        </p:txBody>
      </p:sp>
    </p:spTree>
    <p:extLst>
      <p:ext uri="{BB962C8B-B14F-4D97-AF65-F5344CB8AC3E}">
        <p14:creationId xmlns:p14="http://schemas.microsoft.com/office/powerpoint/2010/main" val="544607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0071100" h="7556500">
                <a:moveTo>
                  <a:pt x="10071100" y="0"/>
                </a:moveTo>
                <a:lnTo>
                  <a:pt x="0" y="0"/>
                </a:lnTo>
                <a:lnTo>
                  <a:pt x="0" y="7556500"/>
                </a:lnTo>
                <a:lnTo>
                  <a:pt x="10071100" y="7556500"/>
                </a:lnTo>
                <a:lnTo>
                  <a:pt x="10071100" y="0"/>
                </a:lnTo>
                <a:close/>
              </a:path>
            </a:pathLst>
          </a:custGeom>
          <a:solidFill>
            <a:srgbClr val="192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55380" y="3802962"/>
            <a:ext cx="6578951" cy="10373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5380" y="3874431"/>
            <a:ext cx="6578951" cy="10373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98230" y="2259106"/>
            <a:ext cx="3829410" cy="631628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dirty="0"/>
              <a:t>La</a:t>
            </a:r>
            <a:r>
              <a:rPr spc="-41" dirty="0"/>
              <a:t> </a:t>
            </a:r>
            <a:r>
              <a:rPr spc="-5" dirty="0"/>
              <a:t>syntaxe</a:t>
            </a:r>
            <a:r>
              <a:rPr spc="-45" dirty="0"/>
              <a:t> </a:t>
            </a:r>
            <a:r>
              <a:rPr spc="-5" dirty="0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3662909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3779" y="6569849"/>
            <a:ext cx="176999" cy="11936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700" dirty="0">
                <a:solidFill>
                  <a:srgbClr val="909090"/>
                </a:solidFill>
                <a:latin typeface="Arial MT"/>
                <a:cs typeface="Arial MT"/>
              </a:rPr>
              <a:t>197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1335" y="1443060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6545" y="1348548"/>
            <a:ext cx="8382961" cy="230047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34583">
              <a:spcBef>
                <a:spcPts val="91"/>
              </a:spcBef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syntaxe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est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composée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3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éléments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endParaRPr sz="2200">
              <a:latin typeface="Arial MT"/>
              <a:cs typeface="Arial MT"/>
            </a:endParaRPr>
          </a:p>
          <a:p>
            <a:pPr marL="426528" marR="27667" indent="-288195">
              <a:lnSpc>
                <a:spcPct val="147800"/>
              </a:lnSpc>
              <a:spcBef>
                <a:spcPts val="504"/>
              </a:spcBef>
              <a:buClr>
                <a:srgbClr val="666666"/>
              </a:buClr>
              <a:buSzPct val="75000"/>
              <a:buChar char="–"/>
              <a:tabLst>
                <a:tab pos="425952" algn="l"/>
                <a:tab pos="426528" algn="l"/>
              </a:tabLst>
            </a:pP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Le </a:t>
            </a:r>
            <a:r>
              <a:rPr sz="2000" b="1" spc="-5" dirty="0">
                <a:solidFill>
                  <a:srgbClr val="0084D1"/>
                </a:solidFill>
                <a:latin typeface="Arial"/>
                <a:cs typeface="Arial"/>
              </a:rPr>
              <a:t>sélecteur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est l’élément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sur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lequel on applique les propriétés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(balise </a:t>
            </a:r>
            <a:r>
              <a:rPr sz="2000" spc="-5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HTML,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id,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classe,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etc.)</a:t>
            </a:r>
            <a:endParaRPr sz="2000">
              <a:latin typeface="Arial MT"/>
              <a:cs typeface="Arial MT"/>
            </a:endParaRPr>
          </a:p>
          <a:p>
            <a:pPr marL="426528" marR="70896" indent="-288195">
              <a:lnSpc>
                <a:spcPct val="147800"/>
              </a:lnSpc>
              <a:spcBef>
                <a:spcPts val="454"/>
              </a:spcBef>
              <a:buClr>
                <a:srgbClr val="666666"/>
              </a:buClr>
              <a:buSzPct val="75000"/>
              <a:buChar char="–"/>
              <a:tabLst>
                <a:tab pos="425952" algn="l"/>
                <a:tab pos="426528" algn="l"/>
              </a:tabLst>
            </a:pP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La </a:t>
            </a:r>
            <a:r>
              <a:rPr sz="2000" b="1" dirty="0">
                <a:solidFill>
                  <a:srgbClr val="00B050"/>
                </a:solidFill>
                <a:latin typeface="Arial"/>
                <a:cs typeface="Arial"/>
              </a:rPr>
              <a:t>propriété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est 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l’effet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que l’on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va vouloir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donner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(ex couleur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de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texte, </a:t>
            </a:r>
            <a:r>
              <a:rPr sz="2000" spc="-5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positionnement,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couleur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de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fond,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 etc.)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3385" y="3843938"/>
            <a:ext cx="129146" cy="251268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1500" dirty="0">
                <a:solidFill>
                  <a:srgbClr val="666666"/>
                </a:solidFill>
                <a:latin typeface="Arial MT"/>
                <a:cs typeface="Arial MT"/>
              </a:rPr>
              <a:t>–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2130" y="3803597"/>
            <a:ext cx="5535406" cy="32734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b="1" spc="-5" dirty="0">
                <a:solidFill>
                  <a:srgbClr val="E46C0A"/>
                </a:solidFill>
                <a:latin typeface="Arial"/>
                <a:cs typeface="Arial"/>
              </a:rPr>
              <a:t>valeur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0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propriété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CSS</a:t>
            </a:r>
            <a:r>
              <a:rPr sz="20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(rouge,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 10px,</a:t>
            </a:r>
            <a:r>
              <a:rPr sz="20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etc.)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998033" y="322729"/>
            <a:ext cx="3195787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dirty="0">
                <a:solidFill>
                  <a:srgbClr val="585858"/>
                </a:solidFill>
              </a:rPr>
              <a:t>La</a:t>
            </a:r>
            <a:r>
              <a:rPr sz="2700" spc="-32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syntaxe</a:t>
            </a:r>
            <a:r>
              <a:rPr sz="2700" spc="-27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de</a:t>
            </a:r>
            <a:r>
              <a:rPr sz="2700" spc="-32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base</a:t>
            </a:r>
            <a:endParaRPr sz="2700"/>
          </a:p>
        </p:txBody>
      </p:sp>
      <p:sp>
        <p:nvSpPr>
          <p:cNvPr id="9" name="object 9"/>
          <p:cNvSpPr txBox="1"/>
          <p:nvPr/>
        </p:nvSpPr>
        <p:spPr>
          <a:xfrm>
            <a:off x="3240182" y="4783311"/>
            <a:ext cx="2682663" cy="1550523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lnSpc>
                <a:spcPts val="2378"/>
              </a:lnSpc>
              <a:spcBef>
                <a:spcPts val="91"/>
              </a:spcBef>
            </a:pPr>
            <a:r>
              <a:rPr sz="2000" b="1" spc="-5" dirty="0">
                <a:solidFill>
                  <a:srgbClr val="418DD3"/>
                </a:solidFill>
                <a:latin typeface="Arial"/>
                <a:cs typeface="Arial"/>
              </a:rPr>
              <a:t>selecteur</a:t>
            </a:r>
            <a:r>
              <a:rPr sz="2000" b="1" spc="-45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4C4C4C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668035" marR="4611">
              <a:lnSpc>
                <a:spcPts val="2360"/>
              </a:lnSpc>
              <a:spcBef>
                <a:spcPts val="91"/>
              </a:spcBef>
            </a:pPr>
            <a:r>
              <a:rPr sz="2000" b="1" dirty="0">
                <a:solidFill>
                  <a:srgbClr val="00B050"/>
                </a:solidFill>
                <a:latin typeface="Arial"/>
                <a:cs typeface="Arial"/>
              </a:rPr>
              <a:t>propriete</a:t>
            </a:r>
            <a:r>
              <a:rPr sz="2000" b="1" dirty="0">
                <a:solidFill>
                  <a:srgbClr val="4C4C4C"/>
                </a:solidFill>
                <a:latin typeface="Arial"/>
                <a:cs typeface="Arial"/>
              </a:rPr>
              <a:t>:</a:t>
            </a:r>
            <a:r>
              <a:rPr sz="2000" b="1" spc="-91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E46C0A"/>
                </a:solidFill>
                <a:latin typeface="Arial"/>
                <a:cs typeface="Arial"/>
              </a:rPr>
              <a:t>valeur </a:t>
            </a:r>
            <a:r>
              <a:rPr sz="2000" b="1" spc="-540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B050"/>
                </a:solidFill>
                <a:latin typeface="Arial"/>
                <a:cs typeface="Arial"/>
              </a:rPr>
              <a:t>propriete</a:t>
            </a:r>
            <a:r>
              <a:rPr sz="2000" b="1" dirty="0">
                <a:solidFill>
                  <a:srgbClr val="4C4C4C"/>
                </a:solidFill>
                <a:latin typeface="Arial"/>
                <a:cs typeface="Arial"/>
              </a:rPr>
              <a:t>:</a:t>
            </a:r>
            <a:r>
              <a:rPr sz="2000" b="1" spc="-91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E46C0A"/>
                </a:solidFill>
                <a:latin typeface="Arial"/>
                <a:cs typeface="Arial"/>
              </a:rPr>
              <a:t>valeur</a:t>
            </a:r>
            <a:endParaRPr sz="2000">
              <a:latin typeface="Arial"/>
              <a:cs typeface="Arial"/>
            </a:endParaRPr>
          </a:p>
          <a:p>
            <a:pPr marL="668035">
              <a:lnSpc>
                <a:spcPts val="2269"/>
              </a:lnSpc>
            </a:pPr>
            <a:r>
              <a:rPr sz="2000" b="1" dirty="0">
                <a:solidFill>
                  <a:srgbClr val="4C4C4C"/>
                </a:solidFill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  <a:p>
            <a:pPr marL="11528">
              <a:lnSpc>
                <a:spcPts val="2378"/>
              </a:lnSpc>
            </a:pPr>
            <a:r>
              <a:rPr sz="2000" b="1" dirty="0">
                <a:solidFill>
                  <a:srgbClr val="4C4C4C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5280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556" y="1348548"/>
            <a:ext cx="8463677" cy="3568768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357361" indent="-345834">
              <a:spcBef>
                <a:spcPts val="91"/>
              </a:spcBef>
              <a:buChar char="•"/>
              <a:tabLst>
                <a:tab pos="356785" algn="l"/>
                <a:tab pos="357361" algn="l"/>
              </a:tabLst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CSS</a:t>
            </a:r>
            <a:r>
              <a:rPr sz="22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feuille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style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en</a:t>
            </a:r>
            <a:r>
              <a:rPr sz="22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cascade</a:t>
            </a:r>
            <a:endParaRPr sz="2200">
              <a:latin typeface="Arial MT"/>
              <a:cs typeface="Arial MT"/>
            </a:endParaRPr>
          </a:p>
          <a:p>
            <a:pPr marL="357361" marR="4611" indent="-345834">
              <a:lnSpc>
                <a:spcPct val="145800"/>
              </a:lnSpc>
              <a:spcBef>
                <a:spcPts val="454"/>
              </a:spcBef>
              <a:buChar char="•"/>
              <a:tabLst>
                <a:tab pos="356785" algn="l"/>
                <a:tab pos="357361" algn="l"/>
              </a:tabLst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Permettent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 générer la présentation d’une page HTML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 séparer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structure (HTML)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de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sa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présentation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(CSS)</a:t>
            </a:r>
            <a:endParaRPr sz="2200">
              <a:latin typeface="Arial MT"/>
              <a:cs typeface="Arial MT"/>
            </a:endParaRPr>
          </a:p>
          <a:p>
            <a:pPr marL="357361" marR="501459" indent="-345834">
              <a:lnSpc>
                <a:spcPct val="145800"/>
              </a:lnSpc>
              <a:spcBef>
                <a:spcPts val="454"/>
              </a:spcBef>
              <a:buChar char="•"/>
              <a:tabLst>
                <a:tab pos="356785" algn="l"/>
                <a:tab pos="357361" algn="l"/>
              </a:tabLst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Ensemble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règles stylistiques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applicables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à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un, ou plusieurs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documents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HTML</a:t>
            </a:r>
            <a:r>
              <a:rPr sz="2200" spc="-86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=&gt;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gain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taille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du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fichier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HTML</a:t>
            </a:r>
            <a:endParaRPr sz="2200">
              <a:latin typeface="Arial MT"/>
              <a:cs typeface="Arial MT"/>
            </a:endParaRPr>
          </a:p>
          <a:p>
            <a:pPr marL="357361" indent="-345834">
              <a:spcBef>
                <a:spcPts val="1652"/>
              </a:spcBef>
              <a:buChar char="•"/>
              <a:tabLst>
                <a:tab pos="356785" algn="l"/>
                <a:tab pos="357361" algn="l"/>
              </a:tabLst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Facilite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mise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jour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graphique,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favorise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l’accessibilité</a:t>
            </a:r>
            <a:endParaRPr sz="2200">
              <a:latin typeface="Arial MT"/>
              <a:cs typeface="Arial MT"/>
            </a:endParaRPr>
          </a:p>
          <a:p>
            <a:pPr marL="357361" indent="-345834">
              <a:spcBef>
                <a:spcPts val="1743"/>
              </a:spcBef>
              <a:buChar char="•"/>
              <a:tabLst>
                <a:tab pos="356785" algn="l"/>
                <a:tab pos="357361" algn="l"/>
              </a:tabLst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Gestion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des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différents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médias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possible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(print,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screen,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mobile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etc.)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21685" y="322729"/>
            <a:ext cx="4943871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spc="-5" dirty="0">
                <a:solidFill>
                  <a:srgbClr val="585858"/>
                </a:solidFill>
              </a:rPr>
              <a:t>CSS</a:t>
            </a:r>
            <a:r>
              <a:rPr sz="2700" spc="-27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:</a:t>
            </a:r>
            <a:r>
              <a:rPr sz="2700" spc="-18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Cascading</a:t>
            </a:r>
            <a:r>
              <a:rPr sz="2700" spc="-23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Style</a:t>
            </a:r>
            <a:r>
              <a:rPr sz="2700" spc="-23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Sheets</a:t>
            </a:r>
            <a:endParaRPr sz="2700"/>
          </a:p>
        </p:txBody>
      </p:sp>
    </p:spTree>
    <p:extLst>
      <p:ext uri="{BB962C8B-B14F-4D97-AF65-F5344CB8AC3E}">
        <p14:creationId xmlns:p14="http://schemas.microsoft.com/office/powerpoint/2010/main" val="3521225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3779" y="6569849"/>
            <a:ext cx="176999" cy="11936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700" dirty="0">
                <a:solidFill>
                  <a:srgbClr val="909090"/>
                </a:solidFill>
                <a:latin typeface="Arial MT"/>
                <a:cs typeface="Arial MT"/>
              </a:rPr>
              <a:t>198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1335" y="1443060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607" y="1196404"/>
            <a:ext cx="8173675" cy="1479977"/>
          </a:xfrm>
          <a:prstGeom prst="rect">
            <a:avLst/>
          </a:prstGeom>
        </p:spPr>
        <p:txBody>
          <a:bodyPr vert="horz" wrap="square" lIns="0" tIns="17292" rIns="0" bIns="0" rtlCol="0">
            <a:spAutoFit/>
          </a:bodyPr>
          <a:lstStyle/>
          <a:p>
            <a:pPr marL="11528" marR="4611">
              <a:lnSpc>
                <a:spcPct val="144100"/>
              </a:lnSpc>
              <a:spcBef>
                <a:spcPts val="136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On</a:t>
            </a:r>
            <a:r>
              <a:rPr sz="2200" spc="23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appelle</a:t>
            </a:r>
            <a:r>
              <a:rPr sz="2200" spc="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«</a:t>
            </a:r>
            <a:r>
              <a:rPr sz="2200" spc="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une</a:t>
            </a:r>
            <a:r>
              <a:rPr sz="2200" spc="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déclaration</a:t>
            </a:r>
            <a:r>
              <a:rPr sz="2200" spc="23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CSS</a:t>
            </a:r>
            <a:r>
              <a:rPr sz="2200" spc="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»</a:t>
            </a:r>
            <a:r>
              <a:rPr sz="2200" spc="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l’ensemble</a:t>
            </a:r>
            <a:r>
              <a:rPr sz="2200" spc="41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b="1" dirty="0">
                <a:solidFill>
                  <a:srgbClr val="585858"/>
                </a:solidFill>
                <a:latin typeface="Arial"/>
                <a:cs typeface="Arial"/>
              </a:rPr>
              <a:t>propriété</a:t>
            </a:r>
            <a:r>
              <a:rPr sz="2200" b="1" spc="27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585858"/>
                </a:solidFill>
                <a:latin typeface="Arial"/>
                <a:cs typeface="Arial"/>
              </a:rPr>
              <a:t>+ </a:t>
            </a:r>
            <a:r>
              <a:rPr sz="2200" b="1" spc="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585858"/>
                </a:solidFill>
                <a:latin typeface="Arial"/>
                <a:cs typeface="Arial"/>
              </a:rPr>
              <a:t>valeur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. On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peut en avoir plusieurs pour un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même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élément et elles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sont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séparées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par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symbole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point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virgule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009564" y="322729"/>
            <a:ext cx="3177338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dirty="0">
                <a:solidFill>
                  <a:srgbClr val="585858"/>
                </a:solidFill>
              </a:rPr>
              <a:t>La</a:t>
            </a:r>
            <a:r>
              <a:rPr sz="2700" spc="-45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déclaration</a:t>
            </a:r>
            <a:r>
              <a:rPr sz="2700" spc="-41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CSS</a:t>
            </a:r>
            <a:endParaRPr sz="2700"/>
          </a:p>
        </p:txBody>
      </p:sp>
    </p:spTree>
    <p:extLst>
      <p:ext uri="{BB962C8B-B14F-4D97-AF65-F5344CB8AC3E}">
        <p14:creationId xmlns:p14="http://schemas.microsoft.com/office/powerpoint/2010/main" val="67559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3779" y="6569849"/>
            <a:ext cx="176999" cy="11936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700" dirty="0">
                <a:solidFill>
                  <a:srgbClr val="909090"/>
                </a:solidFill>
                <a:latin typeface="Arial MT"/>
                <a:cs typeface="Arial MT"/>
              </a:rPr>
              <a:t>199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7557" y="1196404"/>
            <a:ext cx="8211727" cy="3099879"/>
          </a:xfrm>
          <a:prstGeom prst="rect">
            <a:avLst/>
          </a:prstGeom>
        </p:spPr>
        <p:txBody>
          <a:bodyPr vert="horz" wrap="square" lIns="0" tIns="163695" rIns="0" bIns="0" rtlCol="0">
            <a:spAutoFit/>
          </a:bodyPr>
          <a:lstStyle/>
          <a:p>
            <a:pPr marL="357361" indent="-345834">
              <a:spcBef>
                <a:spcPts val="1289"/>
              </a:spcBef>
              <a:buChar char="•"/>
              <a:tabLst>
                <a:tab pos="356785" algn="l"/>
                <a:tab pos="357361" algn="l"/>
              </a:tabLst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Pour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créer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un</a:t>
            </a:r>
            <a:r>
              <a:rPr sz="22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commentaire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CSS,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on</a:t>
            </a:r>
            <a:r>
              <a:rPr sz="22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utilise</a:t>
            </a:r>
            <a:endParaRPr sz="2200">
              <a:latin typeface="Arial MT"/>
              <a:cs typeface="Arial MT"/>
            </a:endParaRPr>
          </a:p>
          <a:p>
            <a:pPr marL="357361">
              <a:spcBef>
                <a:spcPts val="1198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/*</a:t>
            </a:r>
            <a:r>
              <a:rPr sz="2200" spc="-32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commentaire</a:t>
            </a:r>
            <a:r>
              <a:rPr sz="2200" spc="-27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*/</a:t>
            </a:r>
            <a:endParaRPr sz="2200">
              <a:latin typeface="Arial MT"/>
              <a:cs typeface="Arial MT"/>
            </a:endParaRPr>
          </a:p>
          <a:p>
            <a:pPr marL="357361" indent="-345834">
              <a:spcBef>
                <a:spcPts val="1652"/>
              </a:spcBef>
              <a:buChar char="•"/>
              <a:tabLst>
                <a:tab pos="356785" algn="l"/>
                <a:tab pos="357361" algn="l"/>
              </a:tabLst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commentaire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n’est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pas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visible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dans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navigateur</a:t>
            </a:r>
            <a:endParaRPr sz="2200">
              <a:latin typeface="Arial MT"/>
              <a:cs typeface="Arial MT"/>
            </a:endParaRPr>
          </a:p>
          <a:p>
            <a:pPr marL="357361" marR="4611" indent="-345834">
              <a:lnSpc>
                <a:spcPct val="145800"/>
              </a:lnSpc>
              <a:spcBef>
                <a:spcPts val="454"/>
              </a:spcBef>
              <a:buChar char="•"/>
              <a:tabLst>
                <a:tab pos="356785" algn="l"/>
                <a:tab pos="357361" algn="l"/>
              </a:tabLst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Sert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au développeur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à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prendre des notes, laisser des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messages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aux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autres et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savoir à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quoi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servent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les lignes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code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63637" y="322729"/>
            <a:ext cx="3867462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dirty="0">
                <a:solidFill>
                  <a:srgbClr val="585858"/>
                </a:solidFill>
              </a:rPr>
              <a:t>Les</a:t>
            </a:r>
            <a:r>
              <a:rPr sz="2700" spc="-41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commentaires</a:t>
            </a:r>
            <a:r>
              <a:rPr sz="2700" spc="-45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CSS</a:t>
            </a:r>
            <a:endParaRPr sz="2700"/>
          </a:p>
        </p:txBody>
      </p:sp>
    </p:spTree>
    <p:extLst>
      <p:ext uri="{BB962C8B-B14F-4D97-AF65-F5344CB8AC3E}">
        <p14:creationId xmlns:p14="http://schemas.microsoft.com/office/powerpoint/2010/main" val="3847934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0071100" h="7556500">
                <a:moveTo>
                  <a:pt x="10071100" y="0"/>
                </a:moveTo>
                <a:lnTo>
                  <a:pt x="0" y="0"/>
                </a:lnTo>
                <a:lnTo>
                  <a:pt x="0" y="7556500"/>
                </a:lnTo>
                <a:lnTo>
                  <a:pt x="10071100" y="7556500"/>
                </a:lnTo>
                <a:lnTo>
                  <a:pt x="10071100" y="0"/>
                </a:lnTo>
                <a:close/>
              </a:path>
            </a:pathLst>
          </a:custGeom>
          <a:solidFill>
            <a:srgbClr val="192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55380" y="3802962"/>
            <a:ext cx="6578951" cy="10373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5380" y="3874431"/>
            <a:ext cx="6578951" cy="10373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3779" y="6569849"/>
            <a:ext cx="176999" cy="11936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700" dirty="0">
                <a:solidFill>
                  <a:srgbClr val="909090"/>
                </a:solidFill>
                <a:latin typeface="Arial MT"/>
                <a:cs typeface="Arial MT"/>
              </a:rPr>
              <a:t>200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7200" y="241411"/>
            <a:ext cx="8229600" cy="1209454"/>
          </a:xfrm>
          <a:prstGeom prst="rect">
            <a:avLst/>
          </a:prstGeom>
        </p:spPr>
        <p:txBody>
          <a:bodyPr vert="horz" wrap="square" lIns="0" tIns="54757" rIns="0" bIns="0" rtlCol="0">
            <a:spAutoFit/>
          </a:bodyPr>
          <a:lstStyle/>
          <a:p>
            <a:pPr marL="1489390" marR="4611" indent="-541806">
              <a:lnSpc>
                <a:spcPts val="4539"/>
              </a:lnSpc>
              <a:spcBef>
                <a:spcPts val="431"/>
              </a:spcBef>
            </a:pPr>
            <a:r>
              <a:rPr dirty="0"/>
              <a:t>Généalogie</a:t>
            </a:r>
            <a:r>
              <a:rPr spc="-45" dirty="0"/>
              <a:t> </a:t>
            </a:r>
            <a:r>
              <a:rPr spc="-5" dirty="0"/>
              <a:t>et</a:t>
            </a:r>
            <a:r>
              <a:rPr spc="-45" dirty="0"/>
              <a:t> </a:t>
            </a:r>
            <a:r>
              <a:rPr dirty="0"/>
              <a:t>différents </a:t>
            </a:r>
            <a:r>
              <a:rPr spc="-1098" dirty="0"/>
              <a:t> </a:t>
            </a:r>
            <a:r>
              <a:rPr spc="-5" dirty="0"/>
              <a:t>types</a:t>
            </a:r>
            <a:r>
              <a:rPr spc="-18" dirty="0"/>
              <a:t> </a:t>
            </a:r>
            <a:r>
              <a:rPr dirty="0"/>
              <a:t>de</a:t>
            </a:r>
            <a:r>
              <a:rPr spc="-14" dirty="0"/>
              <a:t> </a:t>
            </a:r>
            <a:r>
              <a:rPr spc="-5" dirty="0"/>
              <a:t>sélecteurs</a:t>
            </a:r>
          </a:p>
        </p:txBody>
      </p:sp>
    </p:spTree>
    <p:extLst>
      <p:ext uri="{BB962C8B-B14F-4D97-AF65-F5344CB8AC3E}">
        <p14:creationId xmlns:p14="http://schemas.microsoft.com/office/powerpoint/2010/main" val="2806511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79" y="6569849"/>
            <a:ext cx="176999" cy="11936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700" dirty="0">
                <a:solidFill>
                  <a:srgbClr val="909090"/>
                </a:solidFill>
                <a:latin typeface="Arial MT"/>
                <a:cs typeface="Arial MT"/>
              </a:rPr>
              <a:t>201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1335" y="1443060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606" y="1196404"/>
            <a:ext cx="8147731" cy="99124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 marR="4611">
              <a:lnSpc>
                <a:spcPct val="145800"/>
              </a:lnSpc>
              <a:spcBef>
                <a:spcPts val="91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On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peut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sélectionner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n’importe quel élément HTML et lui appliquer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un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style.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1335" y="2468879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9607" y="2222223"/>
            <a:ext cx="7589059" cy="1494547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 marR="4611">
              <a:lnSpc>
                <a:spcPct val="145800"/>
              </a:lnSpc>
              <a:spcBef>
                <a:spcPts val="91"/>
              </a:spcBef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Une propriété appliquée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sur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un élément HTML,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s’applique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par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défaut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tous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les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éléments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présents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dans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document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HTML.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95042" y="322729"/>
            <a:ext cx="5796581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dirty="0">
                <a:solidFill>
                  <a:srgbClr val="585858"/>
                </a:solidFill>
              </a:rPr>
              <a:t>Le</a:t>
            </a:r>
            <a:r>
              <a:rPr sz="2700" spc="-23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sélecteur</a:t>
            </a:r>
            <a:r>
              <a:rPr sz="2700" spc="-27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usuel</a:t>
            </a:r>
            <a:r>
              <a:rPr sz="2700" spc="-18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d'élément</a:t>
            </a:r>
            <a:r>
              <a:rPr sz="2700" spc="-23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HTML</a:t>
            </a:r>
            <a:endParaRPr sz="2700"/>
          </a:p>
        </p:txBody>
      </p:sp>
      <p:sp>
        <p:nvSpPr>
          <p:cNvPr id="8" name="object 8"/>
          <p:cNvSpPr txBox="1"/>
          <p:nvPr/>
        </p:nvSpPr>
        <p:spPr>
          <a:xfrm>
            <a:off x="634199" y="4264638"/>
            <a:ext cx="5928033" cy="1728908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049029">
              <a:lnSpc>
                <a:spcPts val="2823"/>
              </a:lnSpc>
              <a:spcBef>
                <a:spcPts val="91"/>
              </a:spcBef>
            </a:pPr>
            <a:r>
              <a:rPr sz="2400" b="1" dirty="0">
                <a:solidFill>
                  <a:srgbClr val="418DD3"/>
                </a:solidFill>
                <a:latin typeface="Arial"/>
                <a:cs typeface="Arial"/>
              </a:rPr>
              <a:t>p</a:t>
            </a:r>
            <a:r>
              <a:rPr sz="2400" b="1" spc="-45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{</a:t>
            </a:r>
            <a:endParaRPr sz="2400">
              <a:latin typeface="Arial MT"/>
              <a:cs typeface="Arial MT"/>
            </a:endParaRPr>
          </a:p>
          <a:p>
            <a:pPr marL="1705536">
              <a:lnSpc>
                <a:spcPts val="2814"/>
              </a:lnSpc>
            </a:pP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color</a:t>
            </a:r>
            <a:r>
              <a:rPr sz="2400" spc="-32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:</a:t>
            </a:r>
            <a:r>
              <a:rPr sz="2400" spc="-27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418DD3"/>
                </a:solidFill>
                <a:latin typeface="Arial MT"/>
                <a:cs typeface="Arial MT"/>
              </a:rPr>
              <a:t>blue;</a:t>
            </a:r>
            <a:endParaRPr sz="2400">
              <a:latin typeface="Arial MT"/>
              <a:cs typeface="Arial MT"/>
            </a:endParaRPr>
          </a:p>
          <a:p>
            <a:pPr marL="1049029">
              <a:lnSpc>
                <a:spcPts val="2823"/>
              </a:lnSpc>
            </a:pPr>
            <a:r>
              <a:rPr sz="2400" dirty="0">
                <a:solidFill>
                  <a:srgbClr val="418DD3"/>
                </a:solidFill>
                <a:latin typeface="Arial MT"/>
                <a:cs typeface="Arial MT"/>
              </a:rPr>
              <a:t>}</a:t>
            </a:r>
            <a:endParaRPr sz="2400">
              <a:latin typeface="Arial MT"/>
              <a:cs typeface="Arial MT"/>
            </a:endParaRPr>
          </a:p>
          <a:p>
            <a:pPr>
              <a:spcBef>
                <a:spcPts val="27"/>
              </a:spcBef>
            </a:pPr>
            <a:endParaRPr sz="2400">
              <a:latin typeface="Arial MT"/>
              <a:cs typeface="Arial MT"/>
            </a:endParaRPr>
          </a:p>
          <a:p>
            <a:pPr marL="11528">
              <a:spcBef>
                <a:spcPts val="5"/>
              </a:spcBef>
            </a:pPr>
            <a:r>
              <a:rPr dirty="0">
                <a:solidFill>
                  <a:srgbClr val="4C4C4C"/>
                </a:solidFill>
                <a:latin typeface="Arial MT"/>
                <a:cs typeface="Arial MT"/>
              </a:rPr>
              <a:t>=&gt;</a:t>
            </a:r>
            <a:r>
              <a:rPr spc="-4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pc="-54" dirty="0">
                <a:solidFill>
                  <a:srgbClr val="4C4C4C"/>
                </a:solidFill>
                <a:latin typeface="Arial MT"/>
                <a:cs typeface="Arial MT"/>
              </a:rPr>
              <a:t>Tous</a:t>
            </a:r>
            <a:r>
              <a:rPr spc="-9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4C4C4C"/>
                </a:solidFill>
                <a:latin typeface="Arial MT"/>
                <a:cs typeface="Arial MT"/>
              </a:rPr>
              <a:t>les</a:t>
            </a:r>
            <a:r>
              <a:rPr spc="-14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4C4C4C"/>
                </a:solidFill>
                <a:latin typeface="Arial MT"/>
                <a:cs typeface="Arial MT"/>
              </a:rPr>
              <a:t>paragraphes</a:t>
            </a:r>
            <a:r>
              <a:rPr spc="-9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4C4C4C"/>
                </a:solidFill>
                <a:latin typeface="Arial MT"/>
                <a:cs typeface="Arial MT"/>
              </a:rPr>
              <a:t>auront</a:t>
            </a:r>
            <a:r>
              <a:rPr spc="-14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4C4C4C"/>
                </a:solidFill>
                <a:latin typeface="Arial MT"/>
                <a:cs typeface="Arial MT"/>
              </a:rPr>
              <a:t>une</a:t>
            </a:r>
            <a:r>
              <a:rPr spc="-9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4C4C4C"/>
                </a:solidFill>
                <a:latin typeface="Arial MT"/>
                <a:cs typeface="Arial MT"/>
              </a:rPr>
              <a:t>couleur</a:t>
            </a:r>
            <a:r>
              <a:rPr spc="-9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4C4C4C"/>
                </a:solidFill>
                <a:latin typeface="Arial MT"/>
                <a:cs typeface="Arial MT"/>
              </a:rPr>
              <a:t>de</a:t>
            </a:r>
            <a:r>
              <a:rPr spc="-9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4C4C4C"/>
                </a:solidFill>
                <a:latin typeface="Arial MT"/>
                <a:cs typeface="Arial MT"/>
              </a:rPr>
              <a:t>texte</a:t>
            </a:r>
            <a:r>
              <a:rPr spc="-9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4C4C4C"/>
                </a:solidFill>
                <a:latin typeface="Arial MT"/>
                <a:cs typeface="Arial MT"/>
              </a:rPr>
              <a:t>bleu</a:t>
            </a:r>
            <a:endParaRPr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81691" y="4758771"/>
            <a:ext cx="1569814" cy="17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98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4000" cy="3692370"/>
          </a:xfrm>
          <a:custGeom>
            <a:avLst/>
            <a:gdLst/>
            <a:ahLst/>
            <a:cxnLst/>
            <a:rect l="l" t="t" r="r" b="b"/>
            <a:pathLst>
              <a:path w="10071100" h="4068445">
                <a:moveTo>
                  <a:pt x="0" y="0"/>
                </a:moveTo>
                <a:lnTo>
                  <a:pt x="10071100" y="0"/>
                </a:lnTo>
                <a:lnTo>
                  <a:pt x="10071100" y="4067873"/>
                </a:lnTo>
                <a:lnTo>
                  <a:pt x="0" y="40678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63441" y="17544"/>
            <a:ext cx="3221731" cy="688749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spc="-5" dirty="0"/>
              <a:t>Hiérarchie</a:t>
            </a:r>
            <a:r>
              <a:rPr sz="2200" spc="-45" dirty="0"/>
              <a:t> </a:t>
            </a:r>
            <a:r>
              <a:rPr sz="2200" spc="-5" dirty="0"/>
              <a:t>et</a:t>
            </a:r>
            <a:r>
              <a:rPr sz="2200" spc="-41" dirty="0"/>
              <a:t> </a:t>
            </a:r>
            <a:r>
              <a:rPr sz="2200" dirty="0"/>
              <a:t>généalogie</a:t>
            </a:r>
            <a:endParaRPr sz="22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7899" y="4160904"/>
            <a:ext cx="6854723" cy="193637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5337" y="875980"/>
            <a:ext cx="6791697" cy="207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81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4000" cy="3692370"/>
          </a:xfrm>
          <a:custGeom>
            <a:avLst/>
            <a:gdLst/>
            <a:ahLst/>
            <a:cxnLst/>
            <a:rect l="l" t="t" r="r" b="b"/>
            <a:pathLst>
              <a:path w="10071100" h="4068445">
                <a:moveTo>
                  <a:pt x="0" y="0"/>
                </a:moveTo>
                <a:lnTo>
                  <a:pt x="10071100" y="0"/>
                </a:lnTo>
                <a:lnTo>
                  <a:pt x="10071100" y="4067873"/>
                </a:lnTo>
                <a:lnTo>
                  <a:pt x="0" y="4067873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63441" y="17544"/>
            <a:ext cx="3221731" cy="688749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spc="-5" dirty="0"/>
              <a:t>Hiérarchie</a:t>
            </a:r>
            <a:r>
              <a:rPr sz="2200" spc="-45" dirty="0"/>
              <a:t> </a:t>
            </a:r>
            <a:r>
              <a:rPr sz="2200" spc="-5" dirty="0"/>
              <a:t>et</a:t>
            </a:r>
            <a:r>
              <a:rPr sz="2200" spc="-41" dirty="0"/>
              <a:t> </a:t>
            </a:r>
            <a:r>
              <a:rPr sz="2200" dirty="0"/>
              <a:t>généalogie</a:t>
            </a:r>
            <a:endParaRPr sz="22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5337" y="1083449"/>
            <a:ext cx="6791697" cy="207468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31130" y="4253888"/>
            <a:ext cx="5534661" cy="208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0842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8104" y="322729"/>
            <a:ext cx="5752187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spc="-5" dirty="0">
                <a:solidFill>
                  <a:srgbClr val="585858"/>
                </a:solidFill>
              </a:rPr>
              <a:t>Notion</a:t>
            </a:r>
            <a:r>
              <a:rPr sz="2700" spc="-27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d’enfant</a:t>
            </a:r>
            <a:r>
              <a:rPr sz="2700" spc="-18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et</a:t>
            </a:r>
            <a:r>
              <a:rPr sz="2700" spc="-23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de</a:t>
            </a:r>
            <a:r>
              <a:rPr sz="2700" spc="-23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descendance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495829" y="1468349"/>
            <a:ext cx="3738893" cy="3711965"/>
          </a:xfrm>
          <a:prstGeom prst="rect">
            <a:avLst/>
          </a:prstGeom>
        </p:spPr>
        <p:txBody>
          <a:bodyPr vert="horz" wrap="square" lIns="0" tIns="10951" rIns="0" bIns="0" rtlCol="0">
            <a:spAutoFit/>
          </a:bodyPr>
          <a:lstStyle/>
          <a:p>
            <a:pPr marL="357361" marR="300299" indent="-346410">
              <a:lnSpc>
                <a:spcPct val="147800"/>
              </a:lnSpc>
              <a:spcBef>
                <a:spcPts val="86"/>
              </a:spcBef>
              <a:buChar char="•"/>
              <a:tabLst>
                <a:tab pos="357361" algn="l"/>
                <a:tab pos="357938" algn="l"/>
              </a:tabLst>
            </a:pP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h1, p, h2,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p sont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enfants de </a:t>
            </a:r>
            <a:r>
              <a:rPr sz="2000" spc="-54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div</a:t>
            </a:r>
            <a:endParaRPr sz="2000">
              <a:latin typeface="Arial MT"/>
              <a:cs typeface="Arial MT"/>
            </a:endParaRPr>
          </a:p>
          <a:p>
            <a:pPr marL="357361" marR="4611" indent="-346410">
              <a:lnSpc>
                <a:spcPct val="146500"/>
              </a:lnSpc>
              <a:spcBef>
                <a:spcPts val="486"/>
              </a:spcBef>
              <a:buChar char="•"/>
              <a:tabLst>
                <a:tab pos="357361" algn="l"/>
                <a:tab pos="357938" algn="l"/>
              </a:tabLst>
            </a:pP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a,</a:t>
            </a:r>
            <a:r>
              <a:rPr sz="20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strong</a:t>
            </a:r>
            <a:r>
              <a:rPr sz="20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20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em</a:t>
            </a:r>
            <a:r>
              <a:rPr sz="20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sont</a:t>
            </a:r>
            <a:r>
              <a:rPr sz="20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enfant</a:t>
            </a:r>
            <a:r>
              <a:rPr sz="20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du </a:t>
            </a:r>
            <a:r>
              <a:rPr sz="2000" spc="-5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p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dans lequel ils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sont </a:t>
            </a:r>
            <a:r>
              <a:rPr sz="20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contenus (mais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pas de l’autre </a:t>
            </a:r>
            <a:r>
              <a:rPr sz="2000" spc="-5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p)</a:t>
            </a:r>
            <a:endParaRPr sz="2000">
              <a:latin typeface="Arial MT"/>
              <a:cs typeface="Arial MT"/>
            </a:endParaRPr>
          </a:p>
          <a:p>
            <a:pPr marL="357361" marR="61097" indent="-346410">
              <a:lnSpc>
                <a:spcPct val="143900"/>
              </a:lnSpc>
              <a:spcBef>
                <a:spcPts val="545"/>
              </a:spcBef>
              <a:buChar char="•"/>
              <a:tabLst>
                <a:tab pos="357361" algn="l"/>
                <a:tab pos="357938" algn="l"/>
              </a:tabLst>
            </a:pP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a,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strong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et em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(et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h1, p, h2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2000" spc="-23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p)</a:t>
            </a:r>
            <a:r>
              <a:rPr sz="20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sont</a:t>
            </a:r>
            <a:r>
              <a:rPr sz="20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descendants</a:t>
            </a:r>
            <a:r>
              <a:rPr sz="20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0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div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2979" y="1406365"/>
            <a:ext cx="4007247" cy="201096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91371" y="3781888"/>
            <a:ext cx="3727425" cy="139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5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2401" y="322729"/>
            <a:ext cx="4796276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spc="-5" dirty="0">
                <a:solidFill>
                  <a:srgbClr val="585858"/>
                </a:solidFill>
              </a:rPr>
              <a:t>Notion</a:t>
            </a:r>
            <a:r>
              <a:rPr sz="2700" spc="-27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de</a:t>
            </a:r>
            <a:r>
              <a:rPr sz="2700" spc="-18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parent</a:t>
            </a:r>
            <a:r>
              <a:rPr sz="2700" spc="-18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et</a:t>
            </a:r>
            <a:r>
              <a:rPr sz="2700" spc="-27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d'ancêtre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599607" y="1707008"/>
            <a:ext cx="92247" cy="148976"/>
          </a:xfrm>
          <a:prstGeom prst="rect">
            <a:avLst/>
          </a:prstGeom>
        </p:spPr>
        <p:txBody>
          <a:bodyPr vert="horz" wrap="square" lIns="0" tIns="10375" rIns="0" bIns="0" rtlCol="0">
            <a:spAutoFit/>
          </a:bodyPr>
          <a:lstStyle/>
          <a:p>
            <a:pPr marL="11528">
              <a:spcBef>
                <a:spcPts val="82"/>
              </a:spcBef>
            </a:pPr>
            <a:r>
              <a:rPr sz="9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900">
              <a:latin typeface="Lucida Console"/>
              <a:cs typeface="Lucida Consol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7879" y="1613647"/>
            <a:ext cx="3222885" cy="2229138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div</a:t>
            </a:r>
            <a:r>
              <a:rPr sz="20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est</a:t>
            </a:r>
            <a:r>
              <a:rPr sz="20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b="1" spc="-5" dirty="0">
                <a:solidFill>
                  <a:srgbClr val="585858"/>
                </a:solidFill>
                <a:latin typeface="Arial"/>
                <a:cs typeface="Arial"/>
              </a:rPr>
              <a:t>parent</a:t>
            </a:r>
            <a:r>
              <a:rPr sz="2000" b="1" spc="-9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0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h1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p,</a:t>
            </a:r>
            <a:r>
              <a:rPr sz="20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h2,</a:t>
            </a:r>
            <a:r>
              <a:rPr sz="20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p</a:t>
            </a:r>
            <a:endParaRPr sz="2000">
              <a:latin typeface="Arial MT"/>
              <a:cs typeface="Arial MT"/>
            </a:endParaRPr>
          </a:p>
          <a:p>
            <a:pPr marL="11528" marR="46111" indent="70320">
              <a:lnSpc>
                <a:spcPct val="147800"/>
              </a:lnSpc>
              <a:spcBef>
                <a:spcPts val="449"/>
              </a:spcBef>
            </a:pP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Le 2ème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p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est </a:t>
            </a:r>
            <a:r>
              <a:rPr sz="2000" b="1" spc="-5" dirty="0">
                <a:solidFill>
                  <a:srgbClr val="585858"/>
                </a:solidFill>
                <a:latin typeface="Arial"/>
                <a:cs typeface="Arial"/>
              </a:rPr>
              <a:t>parent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de a, </a:t>
            </a:r>
            <a:r>
              <a:rPr sz="2000" spc="-5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strong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 et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em.</a:t>
            </a:r>
            <a:endParaRPr sz="2000">
              <a:latin typeface="Arial MT"/>
              <a:cs typeface="Arial MT"/>
            </a:endParaRPr>
          </a:p>
          <a:p>
            <a:pPr marL="11528" marR="88764">
              <a:lnSpc>
                <a:spcPct val="143900"/>
              </a:lnSpc>
              <a:spcBef>
                <a:spcPts val="545"/>
              </a:spcBef>
            </a:pP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div est </a:t>
            </a:r>
            <a:r>
              <a:rPr sz="2000" b="1" spc="-5" dirty="0">
                <a:solidFill>
                  <a:srgbClr val="585858"/>
                </a:solidFill>
                <a:latin typeface="Arial"/>
                <a:cs typeface="Arial"/>
              </a:rPr>
              <a:t>ancêtre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de a,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strong </a:t>
            </a:r>
            <a:r>
              <a:rPr sz="2000" spc="-54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20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em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(et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 de</a:t>
            </a:r>
            <a:r>
              <a:rPr sz="20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h1,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p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h2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20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p)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607" y="2214154"/>
            <a:ext cx="92247" cy="148976"/>
          </a:xfrm>
          <a:prstGeom prst="rect">
            <a:avLst/>
          </a:prstGeom>
        </p:spPr>
        <p:txBody>
          <a:bodyPr vert="horz" wrap="square" lIns="0" tIns="10375" rIns="0" bIns="0" rtlCol="0">
            <a:spAutoFit/>
          </a:bodyPr>
          <a:lstStyle/>
          <a:p>
            <a:pPr marL="11528">
              <a:spcBef>
                <a:spcPts val="82"/>
              </a:spcBef>
            </a:pPr>
            <a:r>
              <a:rPr sz="9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900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9607" y="3159290"/>
            <a:ext cx="92247" cy="148976"/>
          </a:xfrm>
          <a:prstGeom prst="rect">
            <a:avLst/>
          </a:prstGeom>
        </p:spPr>
        <p:txBody>
          <a:bodyPr vert="horz" wrap="square" lIns="0" tIns="10375" rIns="0" bIns="0" rtlCol="0">
            <a:spAutoFit/>
          </a:bodyPr>
          <a:lstStyle/>
          <a:p>
            <a:pPr marL="11528">
              <a:spcBef>
                <a:spcPts val="82"/>
              </a:spcBef>
            </a:pPr>
            <a:r>
              <a:rPr sz="9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900">
              <a:latin typeface="Lucida Console"/>
              <a:cs typeface="Lucida Console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3885" y="1694142"/>
            <a:ext cx="4018256" cy="200009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38169" y="4036289"/>
            <a:ext cx="3737693" cy="140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30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5168" y="322729"/>
            <a:ext cx="3831140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dirty="0">
                <a:solidFill>
                  <a:srgbClr val="585858"/>
                </a:solidFill>
              </a:rPr>
              <a:t>Sélecteur</a:t>
            </a:r>
            <a:r>
              <a:rPr sz="2700" spc="-45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de</a:t>
            </a:r>
            <a:r>
              <a:rPr sz="2700" spc="-41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hiérarchie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599607" y="1707008"/>
            <a:ext cx="92247" cy="148976"/>
          </a:xfrm>
          <a:prstGeom prst="rect">
            <a:avLst/>
          </a:prstGeom>
        </p:spPr>
        <p:txBody>
          <a:bodyPr vert="horz" wrap="square" lIns="0" tIns="10375" rIns="0" bIns="0" rtlCol="0">
            <a:spAutoFit/>
          </a:bodyPr>
          <a:lstStyle/>
          <a:p>
            <a:pPr marL="11528">
              <a:spcBef>
                <a:spcPts val="82"/>
              </a:spcBef>
            </a:pPr>
            <a:r>
              <a:rPr sz="9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900">
              <a:latin typeface="Lucida Console"/>
              <a:cs typeface="Lucida Consol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698" y="1468350"/>
            <a:ext cx="3610323" cy="2766828"/>
          </a:xfrm>
          <a:prstGeom prst="rect">
            <a:avLst/>
          </a:prstGeom>
        </p:spPr>
        <p:txBody>
          <a:bodyPr vert="horz" wrap="square" lIns="0" tIns="17292" rIns="0" bIns="0" rtlCol="0">
            <a:spAutoFit/>
          </a:bodyPr>
          <a:lstStyle/>
          <a:p>
            <a:pPr marL="299146" marR="4611">
              <a:lnSpc>
                <a:spcPct val="145800"/>
              </a:lnSpc>
              <a:spcBef>
                <a:spcPts val="136"/>
              </a:spcBef>
            </a:pP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Pour sélectionner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le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a </a:t>
            </a:r>
            <a:r>
              <a:rPr sz="20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descendant de p, nous allons </a:t>
            </a:r>
            <a:r>
              <a:rPr sz="2000" spc="-5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pouvoir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écrire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endParaRPr sz="2000">
              <a:latin typeface="Arial MT"/>
              <a:cs typeface="Arial MT"/>
            </a:endParaRPr>
          </a:p>
          <a:p>
            <a:pPr marL="299146">
              <a:spcBef>
                <a:spcPts val="1144"/>
              </a:spcBef>
            </a:pPr>
            <a:r>
              <a:rPr sz="2000" b="1" dirty="0">
                <a:solidFill>
                  <a:srgbClr val="418DD3"/>
                </a:solidFill>
                <a:latin typeface="Arial"/>
                <a:cs typeface="Arial"/>
              </a:rPr>
              <a:t>p</a:t>
            </a:r>
            <a:r>
              <a:rPr sz="2000" b="1" spc="-18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418DD3"/>
                </a:solidFill>
                <a:latin typeface="Arial"/>
                <a:cs typeface="Arial"/>
              </a:rPr>
              <a:t>a</a:t>
            </a:r>
            <a:r>
              <a:rPr sz="2000" b="1" spc="-23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418DD3"/>
                </a:solidFill>
                <a:latin typeface="Arial"/>
                <a:cs typeface="Arial"/>
              </a:rPr>
              <a:t>{</a:t>
            </a:r>
            <a:r>
              <a:rPr sz="2000" b="1" spc="-23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418DD3"/>
                </a:solidFill>
                <a:latin typeface="Arial"/>
                <a:cs typeface="Arial"/>
              </a:rPr>
              <a:t>…</a:t>
            </a:r>
            <a:r>
              <a:rPr sz="2000" b="1" spc="-18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418DD3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 marL="299146" marR="208077" indent="-288195">
              <a:lnSpc>
                <a:spcPct val="147700"/>
              </a:lnSpc>
              <a:spcBef>
                <a:spcPts val="454"/>
              </a:spcBef>
            </a:pPr>
            <a:r>
              <a:rPr sz="2000" i="1" dirty="0">
                <a:solidFill>
                  <a:srgbClr val="585858"/>
                </a:solidFill>
                <a:latin typeface="Arial"/>
                <a:cs typeface="Arial"/>
              </a:rPr>
              <a:t>(notez </a:t>
            </a:r>
            <a:r>
              <a:rPr sz="2000" i="1" spc="-5" dirty="0">
                <a:solidFill>
                  <a:srgbClr val="585858"/>
                </a:solidFill>
                <a:latin typeface="Arial"/>
                <a:cs typeface="Arial"/>
              </a:rPr>
              <a:t>l’espace entre le </a:t>
            </a:r>
            <a:r>
              <a:rPr sz="2000" i="1" dirty="0">
                <a:solidFill>
                  <a:srgbClr val="585858"/>
                </a:solidFill>
                <a:latin typeface="Arial"/>
                <a:cs typeface="Arial"/>
              </a:rPr>
              <a:t>p </a:t>
            </a:r>
            <a:r>
              <a:rPr sz="2000" i="1" spc="-5" dirty="0">
                <a:solidFill>
                  <a:srgbClr val="585858"/>
                </a:solidFill>
                <a:latin typeface="Arial"/>
                <a:cs typeface="Arial"/>
              </a:rPr>
              <a:t>et le </a:t>
            </a:r>
            <a:r>
              <a:rPr sz="2000" i="1" spc="-5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000" i="1" dirty="0">
                <a:solidFill>
                  <a:srgbClr val="585858"/>
                </a:solidFill>
                <a:latin typeface="Arial"/>
                <a:cs typeface="Arial"/>
              </a:rPr>
              <a:t>a)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2979" y="1763673"/>
            <a:ext cx="4007247" cy="201096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22860" y="4173773"/>
            <a:ext cx="3737693" cy="139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315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17317" y="322729"/>
            <a:ext cx="3349725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dirty="0">
                <a:solidFill>
                  <a:srgbClr val="585858"/>
                </a:solidFill>
              </a:rPr>
              <a:t>Sélecteur</a:t>
            </a:r>
            <a:r>
              <a:rPr sz="2700" spc="-45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de</a:t>
            </a:r>
            <a:r>
              <a:rPr sz="2700" spc="-41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groupe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599607" y="1707008"/>
            <a:ext cx="92247" cy="148976"/>
          </a:xfrm>
          <a:prstGeom prst="rect">
            <a:avLst/>
          </a:prstGeom>
        </p:spPr>
        <p:txBody>
          <a:bodyPr vert="horz" wrap="square" lIns="0" tIns="10375" rIns="0" bIns="0" rtlCol="0">
            <a:spAutoFit/>
          </a:bodyPr>
          <a:lstStyle/>
          <a:p>
            <a:pPr marL="11528">
              <a:spcBef>
                <a:spcPts val="82"/>
              </a:spcBef>
            </a:pPr>
            <a:r>
              <a:rPr sz="9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900">
              <a:latin typeface="Lucida Console"/>
              <a:cs typeface="Lucida Consol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607" y="1468349"/>
            <a:ext cx="3496744" cy="3177155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299723" marR="4611">
              <a:lnSpc>
                <a:spcPct val="146500"/>
              </a:lnSpc>
              <a:spcBef>
                <a:spcPts val="118"/>
              </a:spcBef>
            </a:pP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Pour sélectionner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plusieurs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éléments et leur appliquer la </a:t>
            </a:r>
            <a:r>
              <a:rPr sz="2000" spc="-5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même </a:t>
            </a:r>
            <a:r>
              <a:rPr sz="2000" spc="-18" dirty="0">
                <a:solidFill>
                  <a:srgbClr val="585858"/>
                </a:solidFill>
                <a:latin typeface="Arial MT"/>
                <a:cs typeface="Arial MT"/>
              </a:rPr>
              <a:t>valeur,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on les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sépare </a:t>
            </a:r>
            <a:r>
              <a:rPr sz="2000" spc="-5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par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une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virgule.</a:t>
            </a:r>
            <a:endParaRPr sz="2000">
              <a:latin typeface="Arial MT"/>
              <a:cs typeface="Arial MT"/>
            </a:endParaRPr>
          </a:p>
          <a:p>
            <a:pPr marL="11528">
              <a:spcBef>
                <a:spcPts val="1598"/>
              </a:spcBef>
            </a:pPr>
            <a:r>
              <a:rPr sz="2000" dirty="0">
                <a:solidFill>
                  <a:srgbClr val="418DD3"/>
                </a:solidFill>
                <a:latin typeface="Arial MT"/>
                <a:cs typeface="Arial MT"/>
              </a:rPr>
              <a:t>h1</a:t>
            </a:r>
            <a:r>
              <a:rPr sz="2000" b="1" dirty="0">
                <a:solidFill>
                  <a:srgbClr val="E46C0A"/>
                </a:solidFill>
                <a:latin typeface="Arial"/>
                <a:cs typeface="Arial"/>
              </a:rPr>
              <a:t>,</a:t>
            </a:r>
            <a:r>
              <a:rPr sz="2000" b="1" spc="-18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418DD3"/>
                </a:solidFill>
                <a:latin typeface="Arial MT"/>
                <a:cs typeface="Arial MT"/>
              </a:rPr>
              <a:t>h2</a:t>
            </a:r>
            <a:r>
              <a:rPr sz="2000" spc="-18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18DD3"/>
                </a:solidFill>
                <a:latin typeface="Arial MT"/>
                <a:cs typeface="Arial MT"/>
              </a:rPr>
              <a:t>{</a:t>
            </a:r>
            <a:r>
              <a:rPr sz="2000" spc="-14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18DD3"/>
                </a:solidFill>
                <a:latin typeface="Arial MT"/>
                <a:cs typeface="Arial MT"/>
              </a:rPr>
              <a:t>color:</a:t>
            </a:r>
            <a:r>
              <a:rPr sz="2000" spc="-14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18DD3"/>
                </a:solidFill>
                <a:latin typeface="Arial MT"/>
                <a:cs typeface="Arial MT"/>
              </a:rPr>
              <a:t>red;</a:t>
            </a:r>
            <a:r>
              <a:rPr sz="2000" spc="-14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18DD3"/>
                </a:solidFill>
                <a:latin typeface="Arial MT"/>
                <a:cs typeface="Arial MT"/>
              </a:rPr>
              <a:t>}</a:t>
            </a:r>
            <a:endParaRPr sz="2000">
              <a:latin typeface="Arial MT"/>
              <a:cs typeface="Arial MT"/>
            </a:endParaRPr>
          </a:p>
          <a:p>
            <a:pPr marL="299723" marR="187327" indent="-288195">
              <a:lnSpc>
                <a:spcPct val="141700"/>
              </a:lnSpc>
              <a:spcBef>
                <a:spcPts val="599"/>
              </a:spcBef>
            </a:pPr>
            <a:r>
              <a:rPr dirty="0">
                <a:solidFill>
                  <a:srgbClr val="585858"/>
                </a:solidFill>
                <a:latin typeface="Arial MT"/>
                <a:cs typeface="Arial MT"/>
              </a:rPr>
              <a:t>=&gt; </a:t>
            </a:r>
            <a:r>
              <a:rPr spc="-68" dirty="0">
                <a:solidFill>
                  <a:srgbClr val="585858"/>
                </a:solidFill>
                <a:latin typeface="Arial MT"/>
                <a:cs typeface="Arial MT"/>
              </a:rPr>
              <a:t>Va 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donner la </a:t>
            </a:r>
            <a:r>
              <a:rPr dirty="0">
                <a:solidFill>
                  <a:srgbClr val="585858"/>
                </a:solidFill>
                <a:latin typeface="Arial MT"/>
                <a:cs typeface="Arial MT"/>
              </a:rPr>
              <a:t>couleur rouge à </a:t>
            </a:r>
            <a:r>
              <a:rPr spc="-4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585858"/>
                </a:solidFill>
                <a:latin typeface="Arial MT"/>
                <a:cs typeface="Arial MT"/>
              </a:rPr>
              <a:t>tous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 les</a:t>
            </a:r>
            <a:r>
              <a:rPr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h1</a:t>
            </a:r>
            <a:r>
              <a:rPr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ou h2</a:t>
            </a:r>
            <a:endParaRPr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3885" y="1406365"/>
            <a:ext cx="4018256" cy="201096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84292" y="3781888"/>
            <a:ext cx="3737693" cy="139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09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9690" y="322729"/>
            <a:ext cx="1215356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dirty="0">
                <a:solidFill>
                  <a:srgbClr val="585858"/>
                </a:solidFill>
              </a:rPr>
              <a:t>En</a:t>
            </a:r>
            <a:r>
              <a:rPr sz="2700" spc="-82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bref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495829" y="1468350"/>
            <a:ext cx="3598792" cy="1810166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357361" marR="4611" indent="-346410">
              <a:lnSpc>
                <a:spcPct val="146500"/>
              </a:lnSpc>
              <a:spcBef>
                <a:spcPts val="118"/>
              </a:spcBef>
              <a:buChar char="•"/>
              <a:tabLst>
                <a:tab pos="357361" algn="l"/>
                <a:tab pos="357938" algn="l"/>
              </a:tabLst>
            </a:pP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Couleur de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texte,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image de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 fond,</a:t>
            </a:r>
            <a:r>
              <a:rPr sz="20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style</a:t>
            </a:r>
            <a:r>
              <a:rPr sz="20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0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police,</a:t>
            </a:r>
            <a:r>
              <a:rPr sz="2000" spc="-23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menu</a:t>
            </a:r>
            <a:r>
              <a:rPr sz="20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à </a:t>
            </a:r>
            <a:r>
              <a:rPr sz="2000" spc="-5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gauche ou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à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droite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: c’est </a:t>
            </a:r>
            <a:r>
              <a:rPr sz="20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CSS</a:t>
            </a:r>
            <a:r>
              <a:rPr sz="20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qui</a:t>
            </a:r>
            <a:r>
              <a:rPr sz="20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va</a:t>
            </a:r>
            <a:r>
              <a:rPr sz="20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contrôler</a:t>
            </a:r>
            <a:r>
              <a:rPr sz="20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tout</a:t>
            </a:r>
            <a:r>
              <a:rPr sz="20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ça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92878" y="1763486"/>
            <a:ext cx="3032625" cy="303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04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335" y="1443060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1242" y="1196404"/>
            <a:ext cx="8298209" cy="1895361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299723" marR="323931">
              <a:lnSpc>
                <a:spcPct val="145800"/>
              </a:lnSpc>
              <a:spcBef>
                <a:spcPts val="91"/>
              </a:spcBef>
            </a:pPr>
            <a:r>
              <a:rPr sz="2200" dirty="0">
                <a:solidFill>
                  <a:srgbClr val="E46C0A"/>
                </a:solidFill>
                <a:latin typeface="Arial MT"/>
                <a:cs typeface="Arial MT"/>
              </a:rPr>
              <a:t>class=</a:t>
            </a:r>
            <a:r>
              <a:rPr sz="2200" b="1" dirty="0">
                <a:solidFill>
                  <a:srgbClr val="E46C0A"/>
                </a:solidFill>
                <a:latin typeface="Arial"/>
                <a:cs typeface="Arial"/>
              </a:rPr>
              <a:t>" "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est un attribut qui peut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se mettre sur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n’importe quelle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balise</a:t>
            </a:r>
            <a:endParaRPr sz="2200">
              <a:latin typeface="Arial MT"/>
              <a:cs typeface="Arial MT"/>
            </a:endParaRPr>
          </a:p>
          <a:p>
            <a:pPr marL="11528">
              <a:spcBef>
                <a:spcPts val="1652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Il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permet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cibler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de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manière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plus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«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spécifique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»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certains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éléments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59859" y="322729"/>
            <a:ext cx="4080207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dirty="0">
                <a:solidFill>
                  <a:srgbClr val="585858"/>
                </a:solidFill>
              </a:rPr>
              <a:t>Les</a:t>
            </a:r>
            <a:r>
              <a:rPr sz="2700" spc="-27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sélecteurs</a:t>
            </a:r>
            <a:r>
              <a:rPr sz="2700" spc="-32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de</a:t>
            </a:r>
            <a:r>
              <a:rPr sz="2700" spc="-27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classe</a:t>
            </a:r>
            <a:endParaRPr sz="2700"/>
          </a:p>
        </p:txBody>
      </p:sp>
      <p:sp>
        <p:nvSpPr>
          <p:cNvPr id="5" name="object 5"/>
          <p:cNvSpPr txBox="1"/>
          <p:nvPr/>
        </p:nvSpPr>
        <p:spPr>
          <a:xfrm>
            <a:off x="1337584" y="3757493"/>
            <a:ext cx="5313437" cy="1102826"/>
          </a:xfrm>
          <a:prstGeom prst="rect">
            <a:avLst/>
          </a:prstGeom>
        </p:spPr>
        <p:txBody>
          <a:bodyPr vert="horz" wrap="square" lIns="0" tIns="25360" rIns="0" bIns="0" rtlCol="0">
            <a:spAutoFit/>
          </a:bodyPr>
          <a:lstStyle/>
          <a:p>
            <a:pPr marL="11528" marR="4611">
              <a:lnSpc>
                <a:spcPts val="2814"/>
              </a:lnSpc>
              <a:spcBef>
                <a:spcPts val="199"/>
              </a:spcBef>
            </a:pP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&lt;p </a:t>
            </a:r>
            <a:r>
              <a:rPr sz="2400" b="1" spc="-5" dirty="0">
                <a:solidFill>
                  <a:srgbClr val="00B050"/>
                </a:solidFill>
                <a:latin typeface="Arial"/>
                <a:cs typeface="Arial"/>
              </a:rPr>
              <a:t>class="important"</a:t>
            </a:r>
            <a:r>
              <a:rPr sz="2400" b="1" spc="-5" dirty="0">
                <a:solidFill>
                  <a:srgbClr val="E46C0A"/>
                </a:solidFill>
                <a:latin typeface="Arial"/>
                <a:cs typeface="Arial"/>
              </a:rPr>
              <a:t>&gt; </a:t>
            </a:r>
            <a:r>
              <a:rPr sz="2400" spc="-5" dirty="0">
                <a:solidFill>
                  <a:srgbClr val="E46C0A"/>
                </a:solidFill>
                <a:latin typeface="Arial MT"/>
                <a:cs typeface="Arial MT"/>
              </a:rPr>
              <a:t>Un paragraphe </a:t>
            </a:r>
            <a:r>
              <a:rPr sz="2400" spc="-644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E46C0A"/>
                </a:solidFill>
                <a:latin typeface="Arial MT"/>
                <a:cs typeface="Arial MT"/>
              </a:rPr>
              <a:t>spécifique</a:t>
            </a:r>
            <a:r>
              <a:rPr sz="2400" spc="-9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E46C0A"/>
                </a:solidFill>
                <a:latin typeface="Arial MT"/>
                <a:cs typeface="Arial MT"/>
              </a:rPr>
              <a:t>qui</a:t>
            </a:r>
            <a:r>
              <a:rPr sz="2400" spc="-9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E46C0A"/>
                </a:solidFill>
                <a:latin typeface="Arial MT"/>
                <a:cs typeface="Arial MT"/>
              </a:rPr>
              <a:t>est</a:t>
            </a:r>
            <a:r>
              <a:rPr sz="2400" spc="-9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E46C0A"/>
                </a:solidFill>
                <a:latin typeface="Arial MT"/>
                <a:cs typeface="Arial MT"/>
              </a:rPr>
              <a:t>mis</a:t>
            </a:r>
            <a:r>
              <a:rPr sz="2400" spc="-9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E46C0A"/>
                </a:solidFill>
                <a:latin typeface="Arial MT"/>
                <a:cs typeface="Arial MT"/>
              </a:rPr>
              <a:t>en</a:t>
            </a:r>
            <a:r>
              <a:rPr sz="2400" spc="-9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E46C0A"/>
                </a:solidFill>
                <a:latin typeface="Arial MT"/>
                <a:cs typeface="Arial MT"/>
              </a:rPr>
              <a:t>avant</a:t>
            </a:r>
            <a:r>
              <a:rPr sz="2400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400" b="1" dirty="0">
                <a:solidFill>
                  <a:srgbClr val="E46C0A"/>
                </a:solidFill>
                <a:latin typeface="Arial"/>
                <a:cs typeface="Arial"/>
              </a:rPr>
              <a:t>&lt;/p&gt;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5776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9144000" cy="46104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59859" y="322729"/>
            <a:ext cx="4080207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dirty="0">
                <a:solidFill>
                  <a:srgbClr val="585858"/>
                </a:solidFill>
              </a:rPr>
              <a:t>Les</a:t>
            </a:r>
            <a:r>
              <a:rPr sz="2700" spc="-27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sélecteurs</a:t>
            </a:r>
            <a:r>
              <a:rPr sz="2700" spc="-32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de</a:t>
            </a:r>
            <a:r>
              <a:rPr sz="2700" spc="-27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classe</a:t>
            </a:r>
            <a:endParaRPr sz="2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627939"/>
            <a:ext cx="8821135" cy="423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917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335" y="1443060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607" y="1196404"/>
            <a:ext cx="7572916" cy="99124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 marR="4611">
              <a:lnSpc>
                <a:spcPct val="145800"/>
              </a:lnSpc>
              <a:spcBef>
                <a:spcPts val="91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Il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est possible d’avoir plusieurs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classes sur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un élément, on les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sépare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d’un espace.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607" y="2637068"/>
            <a:ext cx="8130434" cy="99124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 marR="4611">
              <a:lnSpc>
                <a:spcPct val="145800"/>
              </a:lnSpc>
              <a:spcBef>
                <a:spcPts val="91"/>
              </a:spcBef>
            </a:pPr>
            <a:r>
              <a:rPr sz="2200" b="1" dirty="0">
                <a:solidFill>
                  <a:srgbClr val="E46C0A"/>
                </a:solidFill>
                <a:latin typeface="Arial"/>
                <a:cs typeface="Arial"/>
              </a:rPr>
              <a:t>&lt;p </a:t>
            </a:r>
            <a:r>
              <a:rPr sz="2200" b="1" spc="-5" dirty="0">
                <a:solidFill>
                  <a:srgbClr val="E46C0A"/>
                </a:solidFill>
                <a:latin typeface="Arial"/>
                <a:cs typeface="Arial"/>
              </a:rPr>
              <a:t>class="</a:t>
            </a:r>
            <a:r>
              <a:rPr sz="2200" b="1" spc="-5" dirty="0">
                <a:solidFill>
                  <a:srgbClr val="00B050"/>
                </a:solidFill>
                <a:latin typeface="Arial"/>
                <a:cs typeface="Arial"/>
              </a:rPr>
              <a:t>remarque important</a:t>
            </a:r>
            <a:r>
              <a:rPr sz="2200" b="1" spc="-5" dirty="0">
                <a:solidFill>
                  <a:srgbClr val="E46C0A"/>
                </a:solidFill>
                <a:latin typeface="Arial"/>
                <a:cs typeface="Arial"/>
              </a:rPr>
              <a:t>"&gt; </a:t>
            </a:r>
            <a:r>
              <a:rPr sz="2200" spc="-5" dirty="0">
                <a:solidFill>
                  <a:srgbClr val="E46C0A"/>
                </a:solidFill>
                <a:latin typeface="Arial MT"/>
                <a:cs typeface="Arial MT"/>
              </a:rPr>
              <a:t>Une </a:t>
            </a:r>
            <a:r>
              <a:rPr sz="2200" dirty="0">
                <a:solidFill>
                  <a:srgbClr val="E46C0A"/>
                </a:solidFill>
                <a:latin typeface="Arial MT"/>
                <a:cs typeface="Arial MT"/>
              </a:rPr>
              <a:t>remarque mis </a:t>
            </a:r>
            <a:r>
              <a:rPr sz="2200" spc="-5" dirty="0">
                <a:solidFill>
                  <a:srgbClr val="E46C0A"/>
                </a:solidFill>
                <a:latin typeface="Arial MT"/>
                <a:cs typeface="Arial MT"/>
              </a:rPr>
              <a:t>en avant </a:t>
            </a:r>
            <a:r>
              <a:rPr sz="2200" b="1" dirty="0">
                <a:solidFill>
                  <a:srgbClr val="E46C0A"/>
                </a:solidFill>
                <a:latin typeface="Arial"/>
                <a:cs typeface="Arial"/>
              </a:rPr>
              <a:t>&lt;/ </a:t>
            </a:r>
            <a:r>
              <a:rPr sz="2200" b="1" spc="-595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E46C0A"/>
                </a:solidFill>
                <a:latin typeface="Arial"/>
                <a:cs typeface="Arial"/>
              </a:rPr>
              <a:t>p&gt;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124873" y="322729"/>
            <a:ext cx="2944414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spc="-5" dirty="0">
                <a:solidFill>
                  <a:srgbClr val="585858"/>
                </a:solidFill>
              </a:rPr>
              <a:t>Classes</a:t>
            </a:r>
            <a:r>
              <a:rPr sz="2700" spc="-77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multiples</a:t>
            </a:r>
            <a:endParaRPr sz="2700"/>
          </a:p>
        </p:txBody>
      </p:sp>
    </p:spTree>
    <p:extLst>
      <p:ext uri="{BB962C8B-B14F-4D97-AF65-F5344CB8AC3E}">
        <p14:creationId xmlns:p14="http://schemas.microsoft.com/office/powerpoint/2010/main" val="3890519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9144000" cy="46104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24873" y="322729"/>
            <a:ext cx="2944414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spc="-5" dirty="0">
                <a:solidFill>
                  <a:srgbClr val="585858"/>
                </a:solidFill>
              </a:rPr>
              <a:t>Classes</a:t>
            </a:r>
            <a:r>
              <a:rPr sz="2700" spc="-77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multiples</a:t>
            </a:r>
            <a:endParaRPr sz="2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24528"/>
            <a:ext cx="8959506" cy="449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137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335" y="1443060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607" y="1196404"/>
            <a:ext cx="7895781" cy="99124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 marR="4611">
              <a:lnSpc>
                <a:spcPct val="145800"/>
              </a:lnSpc>
              <a:spcBef>
                <a:spcPts val="91"/>
              </a:spcBef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Une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même classe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peut être utilisée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sur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plusieurs balises dans le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même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document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9607" y="3273306"/>
            <a:ext cx="7345756" cy="1819571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b="1" dirty="0">
                <a:solidFill>
                  <a:srgbClr val="E46C0A"/>
                </a:solidFill>
                <a:latin typeface="Arial"/>
                <a:cs typeface="Arial"/>
              </a:rPr>
              <a:t>&lt;p</a:t>
            </a:r>
            <a:r>
              <a:rPr sz="2200" b="1" spc="-9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E46C0A"/>
                </a:solidFill>
                <a:latin typeface="Arial"/>
                <a:cs typeface="Arial"/>
              </a:rPr>
              <a:t>class="</a:t>
            </a:r>
            <a:r>
              <a:rPr sz="2200" b="1" spc="-5" dirty="0">
                <a:solidFill>
                  <a:srgbClr val="00B050"/>
                </a:solidFill>
                <a:latin typeface="Arial"/>
                <a:cs typeface="Arial"/>
              </a:rPr>
              <a:t>remarque</a:t>
            </a:r>
            <a:r>
              <a:rPr sz="2200" b="1" spc="-5" dirty="0">
                <a:solidFill>
                  <a:srgbClr val="E46C0A"/>
                </a:solidFill>
                <a:latin typeface="Arial"/>
                <a:cs typeface="Arial"/>
              </a:rPr>
              <a:t>"&gt;</a:t>
            </a:r>
            <a:r>
              <a:rPr sz="2200" b="1" spc="-9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E46C0A"/>
                </a:solidFill>
                <a:latin typeface="Arial MT"/>
                <a:cs typeface="Arial MT"/>
              </a:rPr>
              <a:t>une</a:t>
            </a:r>
            <a:r>
              <a:rPr sz="2200" spc="-9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E46C0A"/>
                </a:solidFill>
                <a:latin typeface="Arial MT"/>
                <a:cs typeface="Arial MT"/>
              </a:rPr>
              <a:t>remarque</a:t>
            </a:r>
            <a:r>
              <a:rPr sz="2200" spc="-5" dirty="0">
                <a:solidFill>
                  <a:srgbClr val="E46C0A"/>
                </a:solidFill>
                <a:latin typeface="Arial MT"/>
                <a:cs typeface="Arial MT"/>
              </a:rPr>
              <a:t> paragraphe</a:t>
            </a:r>
            <a:r>
              <a:rPr sz="2200" b="1" spc="-5" dirty="0">
                <a:solidFill>
                  <a:srgbClr val="E46C0A"/>
                </a:solidFill>
                <a:latin typeface="Arial"/>
                <a:cs typeface="Arial"/>
              </a:rPr>
              <a:t>&lt;/p&gt;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300">
              <a:latin typeface="Arial"/>
              <a:cs typeface="Arial"/>
            </a:endParaRPr>
          </a:p>
          <a:p>
            <a:pPr marL="11528" marR="4611">
              <a:lnSpc>
                <a:spcPct val="142300"/>
              </a:lnSpc>
            </a:pPr>
            <a:r>
              <a:rPr sz="2200" b="1" dirty="0">
                <a:solidFill>
                  <a:srgbClr val="E46C0A"/>
                </a:solidFill>
                <a:latin typeface="Arial"/>
                <a:cs typeface="Arial"/>
              </a:rPr>
              <a:t>&lt;blockquote </a:t>
            </a:r>
            <a:r>
              <a:rPr sz="2200" b="1" spc="-5" dirty="0">
                <a:solidFill>
                  <a:srgbClr val="E46C0A"/>
                </a:solidFill>
                <a:latin typeface="Arial"/>
                <a:cs typeface="Arial"/>
              </a:rPr>
              <a:t>class="</a:t>
            </a:r>
            <a:r>
              <a:rPr sz="2200" b="1" spc="-5" dirty="0">
                <a:solidFill>
                  <a:srgbClr val="00B050"/>
                </a:solidFill>
                <a:latin typeface="Arial"/>
                <a:cs typeface="Arial"/>
              </a:rPr>
              <a:t>remarque </a:t>
            </a:r>
            <a:r>
              <a:rPr sz="2200" b="1" spc="-5" dirty="0">
                <a:solidFill>
                  <a:srgbClr val="E46C0A"/>
                </a:solidFill>
                <a:latin typeface="Arial"/>
                <a:cs typeface="Arial"/>
              </a:rPr>
              <a:t>"&gt; </a:t>
            </a:r>
            <a:r>
              <a:rPr sz="2200" spc="-5" dirty="0">
                <a:solidFill>
                  <a:srgbClr val="E46C0A"/>
                </a:solidFill>
                <a:latin typeface="Arial MT"/>
                <a:cs typeface="Arial MT"/>
              </a:rPr>
              <a:t>une </a:t>
            </a:r>
            <a:r>
              <a:rPr sz="2200" dirty="0">
                <a:solidFill>
                  <a:srgbClr val="E46C0A"/>
                </a:solidFill>
                <a:latin typeface="Arial MT"/>
                <a:cs typeface="Arial MT"/>
              </a:rPr>
              <a:t>remarque citation</a:t>
            </a:r>
            <a:r>
              <a:rPr sz="2200" b="1" dirty="0">
                <a:solidFill>
                  <a:srgbClr val="E46C0A"/>
                </a:solidFill>
                <a:latin typeface="Arial"/>
                <a:cs typeface="Arial"/>
              </a:rPr>
              <a:t>&lt;/ </a:t>
            </a:r>
            <a:r>
              <a:rPr sz="2200" b="1" spc="-595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E46C0A"/>
                </a:solidFill>
                <a:latin typeface="Arial"/>
                <a:cs typeface="Arial"/>
              </a:rPr>
              <a:t>blockquote&gt;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124873" y="322729"/>
            <a:ext cx="2944414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spc="-5" dirty="0">
                <a:solidFill>
                  <a:srgbClr val="585858"/>
                </a:solidFill>
              </a:rPr>
              <a:t>Classes</a:t>
            </a:r>
            <a:r>
              <a:rPr sz="2700" spc="-77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multiples</a:t>
            </a:r>
            <a:endParaRPr sz="2700"/>
          </a:p>
        </p:txBody>
      </p:sp>
    </p:spTree>
    <p:extLst>
      <p:ext uri="{BB962C8B-B14F-4D97-AF65-F5344CB8AC3E}">
        <p14:creationId xmlns:p14="http://schemas.microsoft.com/office/powerpoint/2010/main" val="1136539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9144000" cy="46104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24873" y="322729"/>
            <a:ext cx="2944414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spc="-5" dirty="0">
                <a:solidFill>
                  <a:srgbClr val="585858"/>
                </a:solidFill>
              </a:rPr>
              <a:t>Classes</a:t>
            </a:r>
            <a:r>
              <a:rPr sz="2700" spc="-77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multiples</a:t>
            </a:r>
            <a:endParaRPr sz="2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5126" y="1819980"/>
            <a:ext cx="7476901" cy="411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913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335" y="1468419"/>
            <a:ext cx="111273" cy="182082"/>
          </a:xfrm>
          <a:prstGeom prst="rect">
            <a:avLst/>
          </a:prstGeom>
        </p:spPr>
        <p:txBody>
          <a:bodyPr vert="horz" wrap="square" lIns="0" tIns="12681" rIns="0" bIns="0" rtlCol="0">
            <a:spAutoFit/>
          </a:bodyPr>
          <a:lstStyle/>
          <a:p>
            <a:pPr marL="11528">
              <a:spcBef>
                <a:spcPts val="100"/>
              </a:spcBef>
            </a:pPr>
            <a:r>
              <a:rPr sz="1100" spc="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1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607" y="1171138"/>
            <a:ext cx="7738960" cy="1129553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 marR="4611">
              <a:lnSpc>
                <a:spcPct val="142800"/>
              </a:lnSpc>
              <a:spcBef>
                <a:spcPts val="91"/>
              </a:spcBef>
            </a:pPr>
            <a:r>
              <a:rPr sz="2500" dirty="0">
                <a:solidFill>
                  <a:srgbClr val="585858"/>
                </a:solidFill>
                <a:latin typeface="Arial MT"/>
                <a:cs typeface="Arial MT"/>
              </a:rPr>
              <a:t>Si </a:t>
            </a:r>
            <a:r>
              <a:rPr sz="2500" spc="-5" dirty="0">
                <a:solidFill>
                  <a:srgbClr val="585858"/>
                </a:solidFill>
                <a:latin typeface="Arial MT"/>
                <a:cs typeface="Arial MT"/>
              </a:rPr>
              <a:t>on </a:t>
            </a:r>
            <a:r>
              <a:rPr sz="2500" dirty="0">
                <a:solidFill>
                  <a:srgbClr val="585858"/>
                </a:solidFill>
                <a:latin typeface="Arial MT"/>
                <a:cs typeface="Arial MT"/>
              </a:rPr>
              <a:t>veut cibler </a:t>
            </a:r>
            <a:r>
              <a:rPr sz="2500" spc="-5" dirty="0">
                <a:solidFill>
                  <a:srgbClr val="585858"/>
                </a:solidFill>
                <a:latin typeface="Arial MT"/>
                <a:cs typeface="Arial MT"/>
              </a:rPr>
              <a:t>une </a:t>
            </a:r>
            <a:r>
              <a:rPr sz="2500" dirty="0">
                <a:solidFill>
                  <a:srgbClr val="585858"/>
                </a:solidFill>
                <a:latin typeface="Arial MT"/>
                <a:cs typeface="Arial MT"/>
              </a:rPr>
              <a:t>classe, sans se </a:t>
            </a:r>
            <a:r>
              <a:rPr sz="2500" spc="-5" dirty="0">
                <a:solidFill>
                  <a:srgbClr val="585858"/>
                </a:solidFill>
                <a:latin typeface="Arial MT"/>
                <a:cs typeface="Arial MT"/>
              </a:rPr>
              <a:t>préoccuper de la </a:t>
            </a:r>
            <a:r>
              <a:rPr sz="2500" spc="-69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500" spc="-5" dirty="0">
                <a:solidFill>
                  <a:srgbClr val="585858"/>
                </a:solidFill>
                <a:latin typeface="Arial MT"/>
                <a:cs typeface="Arial MT"/>
              </a:rPr>
              <a:t>balise</a:t>
            </a:r>
            <a:r>
              <a:rPr sz="25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500" spc="-5" dirty="0">
                <a:solidFill>
                  <a:srgbClr val="585858"/>
                </a:solidFill>
                <a:latin typeface="Arial MT"/>
                <a:cs typeface="Arial MT"/>
              </a:rPr>
              <a:t>on utilise le</a:t>
            </a:r>
            <a:r>
              <a:rPr sz="25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500" dirty="0">
                <a:solidFill>
                  <a:srgbClr val="585858"/>
                </a:solidFill>
                <a:latin typeface="Arial MT"/>
                <a:cs typeface="Arial MT"/>
              </a:rPr>
              <a:t>«</a:t>
            </a:r>
            <a:r>
              <a:rPr sz="2500" spc="-5" dirty="0">
                <a:solidFill>
                  <a:srgbClr val="585858"/>
                </a:solidFill>
                <a:latin typeface="Arial MT"/>
                <a:cs typeface="Arial MT"/>
              </a:rPr>
              <a:t> point ».</a:t>
            </a:r>
            <a:endParaRPr sz="25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0364" y="3135270"/>
            <a:ext cx="2679204" cy="410327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  <a:tabLst>
                <a:tab pos="2540725" algn="l"/>
              </a:tabLst>
            </a:pPr>
            <a:r>
              <a:rPr sz="2500" b="1" i="1" spc="-5" dirty="0">
                <a:solidFill>
                  <a:srgbClr val="558ED5"/>
                </a:solidFill>
                <a:latin typeface="Arial"/>
                <a:cs typeface="Arial"/>
              </a:rPr>
              <a:t>.nomdeclass</a:t>
            </a:r>
            <a:r>
              <a:rPr sz="2500" b="1" i="1" dirty="0">
                <a:solidFill>
                  <a:srgbClr val="558ED5"/>
                </a:solidFill>
                <a:latin typeface="Arial"/>
                <a:cs typeface="Arial"/>
              </a:rPr>
              <a:t>e </a:t>
            </a:r>
            <a:r>
              <a:rPr sz="2500" b="1" dirty="0">
                <a:solidFill>
                  <a:srgbClr val="558ED5"/>
                </a:solidFill>
                <a:latin typeface="Arial"/>
                <a:cs typeface="Arial"/>
              </a:rPr>
              <a:t>{	}</a:t>
            </a:r>
            <a:endParaRPr sz="25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3385" y="322729"/>
            <a:ext cx="7792003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spc="-5" dirty="0">
                <a:solidFill>
                  <a:srgbClr val="585858"/>
                </a:solidFill>
              </a:rPr>
              <a:t>Cibler</a:t>
            </a:r>
            <a:r>
              <a:rPr sz="2700" spc="-18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une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classe</a:t>
            </a:r>
            <a:r>
              <a:rPr sz="2700" spc="-18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indépendamment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de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la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balise</a:t>
            </a:r>
            <a:endParaRPr sz="2700"/>
          </a:p>
        </p:txBody>
      </p:sp>
    </p:spTree>
    <p:extLst>
      <p:ext uri="{BB962C8B-B14F-4D97-AF65-F5344CB8AC3E}">
        <p14:creationId xmlns:p14="http://schemas.microsoft.com/office/powerpoint/2010/main" val="9074933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335" y="1443060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607" y="1348548"/>
            <a:ext cx="4468798" cy="688749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Par</a:t>
            </a:r>
            <a:r>
              <a:rPr sz="22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exemple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b="1" dirty="0">
                <a:solidFill>
                  <a:srgbClr val="558ED5"/>
                </a:solidFill>
                <a:latin typeface="Arial"/>
                <a:cs typeface="Arial"/>
              </a:rPr>
              <a:t>.remarque</a:t>
            </a:r>
            <a:r>
              <a:rPr sz="2200" b="1" spc="-14" dirty="0">
                <a:solidFill>
                  <a:srgbClr val="558ED5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558ED5"/>
                </a:solidFill>
                <a:latin typeface="Arial"/>
                <a:cs typeface="Arial"/>
              </a:rPr>
              <a:t>{</a:t>
            </a:r>
            <a:r>
              <a:rPr sz="2200" b="1" spc="-18" dirty="0">
                <a:solidFill>
                  <a:srgbClr val="558ED5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558ED5"/>
                </a:solidFill>
                <a:latin typeface="Arial"/>
                <a:cs typeface="Arial"/>
              </a:rPr>
              <a:t>}</a:t>
            </a:r>
            <a:r>
              <a:rPr sz="2200" b="1" spc="-14" dirty="0">
                <a:solidFill>
                  <a:srgbClr val="558ED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va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cibler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1242" y="5105948"/>
            <a:ext cx="7757410" cy="688749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Une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même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classe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peut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être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utilisée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sur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plusieurs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balises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HTML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03385" y="322729"/>
            <a:ext cx="7792003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spc="-5" dirty="0">
                <a:solidFill>
                  <a:srgbClr val="585858"/>
                </a:solidFill>
              </a:rPr>
              <a:t>Cibler</a:t>
            </a:r>
            <a:r>
              <a:rPr sz="2700" spc="-18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une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classe</a:t>
            </a:r>
            <a:r>
              <a:rPr sz="2700" spc="-18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indépendamment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de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la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balise</a:t>
            </a:r>
            <a:endParaRPr sz="2700"/>
          </a:p>
        </p:txBody>
      </p:sp>
      <p:sp>
        <p:nvSpPr>
          <p:cNvPr id="6" name="object 6"/>
          <p:cNvSpPr txBox="1"/>
          <p:nvPr/>
        </p:nvSpPr>
        <p:spPr>
          <a:xfrm>
            <a:off x="749508" y="2489628"/>
            <a:ext cx="6181713" cy="1350469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dirty="0">
                <a:solidFill>
                  <a:srgbClr val="E46C0A"/>
                </a:solidFill>
                <a:latin typeface="Arial MT"/>
                <a:cs typeface="Arial MT"/>
              </a:rPr>
              <a:t>&lt;p</a:t>
            </a:r>
            <a:r>
              <a:rPr sz="2200" spc="-23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E46C0A"/>
                </a:solidFill>
                <a:latin typeface="Arial MT"/>
                <a:cs typeface="Arial MT"/>
              </a:rPr>
              <a:t>class="</a:t>
            </a:r>
            <a:r>
              <a:rPr sz="2200" dirty="0">
                <a:solidFill>
                  <a:srgbClr val="00B050"/>
                </a:solidFill>
                <a:latin typeface="Arial MT"/>
                <a:cs typeface="Arial MT"/>
              </a:rPr>
              <a:t>remarque</a:t>
            </a:r>
            <a:r>
              <a:rPr sz="2200" dirty="0">
                <a:solidFill>
                  <a:srgbClr val="E46C0A"/>
                </a:solidFill>
                <a:latin typeface="Arial MT"/>
                <a:cs typeface="Arial MT"/>
              </a:rPr>
              <a:t>"&gt;</a:t>
            </a:r>
            <a:r>
              <a:rPr sz="2200" spc="-23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E46C0A"/>
                </a:solidFill>
                <a:latin typeface="Arial MT"/>
                <a:cs typeface="Arial MT"/>
              </a:rPr>
              <a:t>…</a:t>
            </a:r>
            <a:r>
              <a:rPr sz="2200" spc="-23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E46C0A"/>
                </a:solidFill>
                <a:latin typeface="Arial MT"/>
                <a:cs typeface="Arial MT"/>
              </a:rPr>
              <a:t>&lt;/p&gt;</a:t>
            </a:r>
            <a:endParaRPr sz="2200">
              <a:latin typeface="Arial MT"/>
              <a:cs typeface="Arial MT"/>
            </a:endParaRPr>
          </a:p>
          <a:p>
            <a:pPr>
              <a:spcBef>
                <a:spcPts val="14"/>
              </a:spcBef>
            </a:pPr>
            <a:endParaRPr sz="2100">
              <a:latin typeface="Arial MT"/>
              <a:cs typeface="Arial MT"/>
            </a:endParaRPr>
          </a:p>
          <a:p>
            <a:pPr marL="11528">
              <a:spcBef>
                <a:spcPts val="5"/>
              </a:spcBef>
            </a:pPr>
            <a:r>
              <a:rPr sz="2200" dirty="0">
                <a:solidFill>
                  <a:srgbClr val="E46C0A"/>
                </a:solidFill>
                <a:latin typeface="Arial MT"/>
                <a:cs typeface="Arial MT"/>
              </a:rPr>
              <a:t>&lt;blockquote</a:t>
            </a:r>
            <a:r>
              <a:rPr sz="2200" spc="-32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E46C0A"/>
                </a:solidFill>
                <a:latin typeface="Arial MT"/>
                <a:cs typeface="Arial MT"/>
              </a:rPr>
              <a:t>class="</a:t>
            </a:r>
            <a:r>
              <a:rPr sz="2200" dirty="0">
                <a:solidFill>
                  <a:srgbClr val="00B050"/>
                </a:solidFill>
                <a:latin typeface="Arial MT"/>
                <a:cs typeface="Arial MT"/>
              </a:rPr>
              <a:t>remarque</a:t>
            </a:r>
            <a:r>
              <a:rPr sz="2200" dirty="0">
                <a:solidFill>
                  <a:srgbClr val="E46C0A"/>
                </a:solidFill>
                <a:latin typeface="Arial MT"/>
                <a:cs typeface="Arial MT"/>
              </a:rPr>
              <a:t>"&gt;</a:t>
            </a:r>
            <a:r>
              <a:rPr sz="2200" spc="-27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E46C0A"/>
                </a:solidFill>
                <a:latin typeface="Arial MT"/>
                <a:cs typeface="Arial MT"/>
              </a:rPr>
              <a:t>….</a:t>
            </a:r>
            <a:r>
              <a:rPr sz="2200" spc="-27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E46C0A"/>
                </a:solidFill>
                <a:latin typeface="Arial MT"/>
                <a:cs typeface="Arial MT"/>
              </a:rPr>
              <a:t>&lt;/blockquote&gt;</a:t>
            </a:r>
            <a:endParaRPr sz="22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619918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335" y="1443060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4109" y="1196404"/>
            <a:ext cx="8196737" cy="1556807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26513" marR="4611">
              <a:lnSpc>
                <a:spcPct val="145800"/>
              </a:lnSpc>
              <a:spcBef>
                <a:spcPts val="91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Pour cibler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un élément doté d'une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classe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en CSS on procède de la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manière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suivante (notez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qu’il n’y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pas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d’espace)</a:t>
            </a:r>
            <a:endParaRPr sz="2200">
              <a:latin typeface="Arial MT"/>
              <a:cs typeface="Arial MT"/>
            </a:endParaRPr>
          </a:p>
          <a:p>
            <a:pPr marL="11528">
              <a:spcBef>
                <a:spcPts val="1652"/>
              </a:spcBef>
            </a:pPr>
            <a:r>
              <a:rPr sz="2200" b="1" spc="-5" dirty="0">
                <a:solidFill>
                  <a:srgbClr val="E46C0A"/>
                </a:solidFill>
                <a:latin typeface="Arial"/>
                <a:cs typeface="Arial"/>
              </a:rPr>
              <a:t>element</a:t>
            </a:r>
            <a:r>
              <a:rPr sz="2200" b="1" spc="-5" dirty="0">
                <a:solidFill>
                  <a:srgbClr val="00B050"/>
                </a:solidFill>
                <a:latin typeface="Arial"/>
                <a:cs typeface="Arial"/>
              </a:rPr>
              <a:t>.maclasse</a:t>
            </a:r>
            <a:r>
              <a:rPr sz="2200" b="1" spc="-23" dirty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558ED5"/>
                </a:solidFill>
                <a:latin typeface="Arial"/>
                <a:cs typeface="Arial"/>
              </a:rPr>
              <a:t>{</a:t>
            </a:r>
            <a:r>
              <a:rPr sz="2200" b="1" spc="-23" dirty="0">
                <a:solidFill>
                  <a:srgbClr val="558ED5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558ED5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1335" y="3494698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5111" y="3248040"/>
            <a:ext cx="8139082" cy="1556807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45827" marR="4611">
              <a:lnSpc>
                <a:spcPct val="145800"/>
              </a:lnSpc>
              <a:spcBef>
                <a:spcPts val="91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Par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exemple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 </a:t>
            </a:r>
            <a:r>
              <a:rPr sz="2200" b="1" dirty="0">
                <a:solidFill>
                  <a:srgbClr val="E46C0A"/>
                </a:solidFill>
                <a:latin typeface="Arial"/>
                <a:cs typeface="Arial"/>
              </a:rPr>
              <a:t>p</a:t>
            </a:r>
            <a:r>
              <a:rPr sz="2200" b="1" dirty="0">
                <a:solidFill>
                  <a:srgbClr val="00B050"/>
                </a:solidFill>
                <a:latin typeface="Arial"/>
                <a:cs typeface="Arial"/>
              </a:rPr>
              <a:t>.toto </a:t>
            </a:r>
            <a:r>
              <a:rPr sz="2200" b="1" dirty="0">
                <a:solidFill>
                  <a:srgbClr val="558ED5"/>
                </a:solidFill>
                <a:latin typeface="Arial"/>
                <a:cs typeface="Arial"/>
              </a:rPr>
              <a:t>{ }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va cibler tous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les éléments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comme celui- </a:t>
            </a:r>
            <a:r>
              <a:rPr sz="2200" spc="-59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ci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endParaRPr sz="2200">
              <a:latin typeface="Arial MT"/>
              <a:cs typeface="Arial MT"/>
            </a:endParaRPr>
          </a:p>
          <a:p>
            <a:pPr marL="11528">
              <a:spcBef>
                <a:spcPts val="1652"/>
              </a:spcBef>
            </a:pPr>
            <a:r>
              <a:rPr sz="2200" b="1" dirty="0">
                <a:solidFill>
                  <a:srgbClr val="E46C0A"/>
                </a:solidFill>
                <a:latin typeface="Arial"/>
                <a:cs typeface="Arial"/>
              </a:rPr>
              <a:t>&lt;p</a:t>
            </a:r>
            <a:r>
              <a:rPr sz="2200" b="1" spc="-18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E46C0A"/>
                </a:solidFill>
                <a:latin typeface="Arial"/>
                <a:cs typeface="Arial"/>
              </a:rPr>
              <a:t>class="</a:t>
            </a:r>
            <a:r>
              <a:rPr sz="2200" b="1" spc="-5" dirty="0">
                <a:solidFill>
                  <a:srgbClr val="00B050"/>
                </a:solidFill>
                <a:latin typeface="Arial"/>
                <a:cs typeface="Arial"/>
              </a:rPr>
              <a:t>toto</a:t>
            </a:r>
            <a:r>
              <a:rPr sz="2200" b="1" spc="-5" dirty="0">
                <a:solidFill>
                  <a:srgbClr val="E46C0A"/>
                </a:solidFill>
                <a:latin typeface="Arial"/>
                <a:cs typeface="Arial"/>
              </a:rPr>
              <a:t>"&gt;</a:t>
            </a:r>
            <a:r>
              <a:rPr sz="2200" b="1" spc="-23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E46C0A"/>
                </a:solidFill>
                <a:latin typeface="Arial"/>
                <a:cs typeface="Arial"/>
              </a:rPr>
              <a:t>…</a:t>
            </a:r>
            <a:r>
              <a:rPr sz="2200" b="1" spc="-14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E46C0A"/>
                </a:solidFill>
                <a:latin typeface="Arial"/>
                <a:cs typeface="Arial"/>
              </a:rPr>
              <a:t>&lt;/p&gt;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02991" y="322729"/>
            <a:ext cx="6573186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spc="-5" dirty="0">
                <a:solidFill>
                  <a:srgbClr val="585858"/>
                </a:solidFill>
              </a:rPr>
              <a:t>Cibler</a:t>
            </a:r>
            <a:r>
              <a:rPr sz="2700" spc="-18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une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balise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HTML</a:t>
            </a:r>
            <a:r>
              <a:rPr sz="2700" spc="-59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avec</a:t>
            </a:r>
            <a:r>
              <a:rPr sz="2700" spc="-18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une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classe</a:t>
            </a:r>
            <a:endParaRPr sz="2700"/>
          </a:p>
        </p:txBody>
      </p:sp>
    </p:spTree>
    <p:extLst>
      <p:ext uri="{BB962C8B-B14F-4D97-AF65-F5344CB8AC3E}">
        <p14:creationId xmlns:p14="http://schemas.microsoft.com/office/powerpoint/2010/main" val="8306945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335" y="1443060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607" y="1348548"/>
            <a:ext cx="4637726" cy="688749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z="2200" spc="-23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b="1" dirty="0">
                <a:solidFill>
                  <a:srgbClr val="558ED5"/>
                </a:solidFill>
                <a:latin typeface="Arial"/>
                <a:cs typeface="Arial"/>
              </a:rPr>
              <a:t>button.btn.btn-default{</a:t>
            </a:r>
            <a:r>
              <a:rPr sz="2200" b="1" spc="-23" dirty="0">
                <a:solidFill>
                  <a:srgbClr val="558ED5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558ED5"/>
                </a:solidFill>
                <a:latin typeface="Arial"/>
                <a:cs typeface="Arial"/>
              </a:rPr>
              <a:t>}</a:t>
            </a:r>
            <a:r>
              <a:rPr sz="2200" b="1" spc="-27" dirty="0">
                <a:solidFill>
                  <a:srgbClr val="558ED5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va</a:t>
            </a:r>
            <a:r>
              <a:rPr sz="2200" spc="-23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cibler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1242" y="2443430"/>
            <a:ext cx="7959201" cy="688749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b="1" dirty="0">
                <a:solidFill>
                  <a:srgbClr val="E46C0A"/>
                </a:solidFill>
                <a:latin typeface="Arial"/>
                <a:cs typeface="Arial"/>
              </a:rPr>
              <a:t>&lt;button</a:t>
            </a:r>
            <a:r>
              <a:rPr sz="2200" b="1" spc="-5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E46C0A"/>
                </a:solidFill>
                <a:latin typeface="Arial"/>
                <a:cs typeface="Arial"/>
              </a:rPr>
              <a:t>type="button"</a:t>
            </a:r>
            <a:r>
              <a:rPr sz="2200" b="1" spc="-5" dirty="0">
                <a:solidFill>
                  <a:srgbClr val="E46C0A"/>
                </a:solidFill>
                <a:latin typeface="Arial"/>
                <a:cs typeface="Arial"/>
              </a:rPr>
              <a:t> class="</a:t>
            </a:r>
            <a:r>
              <a:rPr sz="2200" b="1" spc="-5" dirty="0">
                <a:solidFill>
                  <a:srgbClr val="00B050"/>
                </a:solidFill>
                <a:latin typeface="Arial"/>
                <a:cs typeface="Arial"/>
              </a:rPr>
              <a:t>btn btn-default</a:t>
            </a:r>
            <a:r>
              <a:rPr sz="2200" b="1" spc="-5" dirty="0">
                <a:solidFill>
                  <a:srgbClr val="E46C0A"/>
                </a:solidFill>
                <a:latin typeface="Arial"/>
                <a:cs typeface="Arial"/>
              </a:rPr>
              <a:t>"&gt;</a:t>
            </a:r>
            <a:r>
              <a:rPr sz="2200" b="1" spc="-9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E46C0A"/>
                </a:solidFill>
                <a:latin typeface="Arial"/>
                <a:cs typeface="Arial"/>
              </a:rPr>
              <a:t>…</a:t>
            </a:r>
            <a:r>
              <a:rPr sz="2200" b="1" spc="-5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E46C0A"/>
                </a:solidFill>
                <a:latin typeface="Arial"/>
                <a:cs typeface="Arial"/>
              </a:rPr>
              <a:t>&lt;/button&gt;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02991" y="322729"/>
            <a:ext cx="6573186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spc="-5" dirty="0">
                <a:solidFill>
                  <a:srgbClr val="585858"/>
                </a:solidFill>
              </a:rPr>
              <a:t>Cibler</a:t>
            </a:r>
            <a:r>
              <a:rPr sz="2700" spc="-18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une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balise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HTML</a:t>
            </a:r>
            <a:r>
              <a:rPr sz="2700" spc="-59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avec</a:t>
            </a:r>
            <a:r>
              <a:rPr sz="2700" spc="-18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une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classe</a:t>
            </a:r>
            <a:endParaRPr sz="2700"/>
          </a:p>
        </p:txBody>
      </p:sp>
      <p:sp>
        <p:nvSpPr>
          <p:cNvPr id="6" name="object 6"/>
          <p:cNvSpPr txBox="1"/>
          <p:nvPr/>
        </p:nvSpPr>
        <p:spPr>
          <a:xfrm>
            <a:off x="818694" y="3711389"/>
            <a:ext cx="7190666" cy="641161"/>
          </a:xfrm>
          <a:prstGeom prst="rect">
            <a:avLst/>
          </a:prstGeom>
        </p:spPr>
        <p:txBody>
          <a:bodyPr vert="horz" wrap="square" lIns="0" tIns="25360" rIns="0" bIns="0" rtlCol="0">
            <a:spAutoFit/>
          </a:bodyPr>
          <a:lstStyle/>
          <a:p>
            <a:pPr marL="11528" marR="4611">
              <a:lnSpc>
                <a:spcPts val="2360"/>
              </a:lnSpc>
              <a:spcBef>
                <a:spcPts val="199"/>
              </a:spcBef>
            </a:pPr>
            <a:r>
              <a:rPr sz="2000" dirty="0">
                <a:solidFill>
                  <a:srgbClr val="4C4C4C"/>
                </a:solidFill>
                <a:latin typeface="Arial MT"/>
                <a:cs typeface="Arial MT"/>
              </a:rPr>
              <a:t>Si </a:t>
            </a:r>
            <a:r>
              <a:rPr sz="2000" spc="-5" dirty="0">
                <a:solidFill>
                  <a:srgbClr val="4C4C4C"/>
                </a:solidFill>
                <a:latin typeface="Arial MT"/>
                <a:cs typeface="Arial MT"/>
              </a:rPr>
              <a:t>l'on </a:t>
            </a:r>
            <a:r>
              <a:rPr sz="2000" dirty="0">
                <a:solidFill>
                  <a:srgbClr val="4C4C4C"/>
                </a:solidFill>
                <a:latin typeface="Arial MT"/>
                <a:cs typeface="Arial MT"/>
              </a:rPr>
              <a:t>met </a:t>
            </a:r>
            <a:r>
              <a:rPr sz="2000" spc="-5" dirty="0">
                <a:solidFill>
                  <a:srgbClr val="4C4C4C"/>
                </a:solidFill>
                <a:latin typeface="Arial MT"/>
                <a:cs typeface="Arial MT"/>
              </a:rPr>
              <a:t>plusieurs </a:t>
            </a:r>
            <a:r>
              <a:rPr sz="2000" dirty="0">
                <a:solidFill>
                  <a:srgbClr val="4C4C4C"/>
                </a:solidFill>
                <a:latin typeface="Arial MT"/>
                <a:cs typeface="Arial MT"/>
              </a:rPr>
              <a:t>classes </a:t>
            </a:r>
            <a:r>
              <a:rPr sz="2000" spc="-5" dirty="0">
                <a:solidFill>
                  <a:srgbClr val="4C4C4C"/>
                </a:solidFill>
                <a:latin typeface="Arial MT"/>
                <a:cs typeface="Arial MT"/>
              </a:rPr>
              <a:t>et un élément </a:t>
            </a:r>
            <a:r>
              <a:rPr sz="2000" dirty="0">
                <a:solidFill>
                  <a:srgbClr val="4C4C4C"/>
                </a:solidFill>
                <a:latin typeface="Arial MT"/>
                <a:cs typeface="Arial MT"/>
              </a:rPr>
              <a:t>sans </a:t>
            </a:r>
            <a:r>
              <a:rPr sz="2000" spc="-5" dirty="0">
                <a:solidFill>
                  <a:srgbClr val="4C4C4C"/>
                </a:solidFill>
                <a:latin typeface="Arial MT"/>
                <a:cs typeface="Arial MT"/>
              </a:rPr>
              <a:t>espace dans la </a:t>
            </a:r>
            <a:r>
              <a:rPr sz="2000" spc="-54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4C4C4C"/>
                </a:solidFill>
                <a:latin typeface="Arial MT"/>
                <a:cs typeface="Arial MT"/>
              </a:rPr>
              <a:t>déclaration,</a:t>
            </a:r>
            <a:r>
              <a:rPr sz="2000" spc="-14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4C4C4C"/>
                </a:solidFill>
                <a:latin typeface="Arial MT"/>
                <a:cs typeface="Arial MT"/>
              </a:rPr>
              <a:t>il</a:t>
            </a:r>
            <a:r>
              <a:rPr sz="2000" spc="-9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C4C4C"/>
                </a:solidFill>
                <a:latin typeface="Arial MT"/>
                <a:cs typeface="Arial MT"/>
              </a:rPr>
              <a:t>faut</a:t>
            </a:r>
            <a:r>
              <a:rPr sz="2000" spc="-5" dirty="0">
                <a:solidFill>
                  <a:srgbClr val="4C4C4C"/>
                </a:solidFill>
                <a:latin typeface="Arial MT"/>
                <a:cs typeface="Arial MT"/>
              </a:rPr>
              <a:t> donc</a:t>
            </a:r>
            <a:r>
              <a:rPr sz="2000" spc="-9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4C4C4C"/>
                </a:solidFill>
                <a:latin typeface="Arial MT"/>
                <a:cs typeface="Arial MT"/>
              </a:rPr>
              <a:t>que</a:t>
            </a:r>
            <a:r>
              <a:rPr sz="2000" spc="-4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000" spc="-9" dirty="0">
                <a:solidFill>
                  <a:srgbClr val="4C4C4C"/>
                </a:solidFill>
                <a:latin typeface="Arial MT"/>
                <a:cs typeface="Arial MT"/>
              </a:rPr>
              <a:t>TOUTES</a:t>
            </a:r>
            <a:r>
              <a:rPr sz="2000" spc="-5" dirty="0">
                <a:solidFill>
                  <a:srgbClr val="4C4C4C"/>
                </a:solidFill>
                <a:latin typeface="Arial MT"/>
                <a:cs typeface="Arial MT"/>
              </a:rPr>
              <a:t> les</a:t>
            </a:r>
            <a:r>
              <a:rPr sz="2000" spc="-14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C4C4C"/>
                </a:solidFill>
                <a:latin typeface="Arial MT"/>
                <a:cs typeface="Arial MT"/>
              </a:rPr>
              <a:t>conditions</a:t>
            </a:r>
            <a:r>
              <a:rPr sz="2000" spc="-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C4C4C"/>
                </a:solidFill>
                <a:latin typeface="Arial MT"/>
                <a:cs typeface="Arial MT"/>
              </a:rPr>
              <a:t>soient</a:t>
            </a:r>
            <a:r>
              <a:rPr sz="2000" spc="-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4C4C4C"/>
                </a:solidFill>
                <a:latin typeface="Arial MT"/>
                <a:cs typeface="Arial MT"/>
              </a:rPr>
              <a:t>vrais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2177" y="4863993"/>
            <a:ext cx="6941599" cy="84140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905786" y="5924390"/>
            <a:ext cx="3739469" cy="299677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  <a:hlinkClick r:id="rId3"/>
              </a:rPr>
              <a:t>http://getbootstrap.com/css/#buttons</a:t>
            </a:r>
            <a:endParaRPr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806586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556" y="1348548"/>
            <a:ext cx="8475785" cy="3074915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357361" indent="-345834">
              <a:spcBef>
                <a:spcPts val="91"/>
              </a:spcBef>
              <a:buChar char="•"/>
              <a:tabLst>
                <a:tab pos="356785" algn="l"/>
                <a:tab pos="357361" algn="l"/>
              </a:tabLst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22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CSS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est</a:t>
            </a:r>
            <a:r>
              <a:rPr sz="22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né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en</a:t>
            </a:r>
            <a:r>
              <a:rPr sz="22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1996</a:t>
            </a:r>
            <a:endParaRPr sz="2200" dirty="0">
              <a:latin typeface="Arial MT"/>
              <a:cs typeface="Arial MT"/>
            </a:endParaRPr>
          </a:p>
          <a:p>
            <a:pPr marL="357361" marR="89917" indent="-345834">
              <a:lnSpc>
                <a:spcPct val="145800"/>
              </a:lnSpc>
              <a:spcBef>
                <a:spcPts val="454"/>
              </a:spcBef>
              <a:buChar char="•"/>
              <a:tabLst>
                <a:tab pos="356785" algn="l"/>
                <a:tab pos="357361" algn="l"/>
              </a:tabLst>
            </a:pP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Avant,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on utilisait des balises de présentation directement dans le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HTML</a:t>
            </a:r>
            <a:endParaRPr sz="2200" dirty="0">
              <a:latin typeface="Arial MT"/>
              <a:cs typeface="Arial MT"/>
            </a:endParaRPr>
          </a:p>
          <a:p>
            <a:pPr marL="357361" indent="-345834">
              <a:spcBef>
                <a:spcPts val="1652"/>
              </a:spcBef>
              <a:buChar char="•"/>
              <a:tabLst>
                <a:tab pos="356785" algn="l"/>
                <a:tab pos="357361" algn="l"/>
              </a:tabLst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CSS1,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CSS2,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CSS2.1</a:t>
            </a:r>
            <a:endParaRPr sz="2200" dirty="0">
              <a:latin typeface="Arial MT"/>
              <a:cs typeface="Arial MT"/>
            </a:endParaRPr>
          </a:p>
          <a:p>
            <a:pPr marL="357361" marR="4611" indent="-345834">
              <a:lnSpc>
                <a:spcPct val="142300"/>
              </a:lnSpc>
              <a:spcBef>
                <a:spcPts val="635"/>
              </a:spcBef>
              <a:buChar char="•"/>
              <a:tabLst>
                <a:tab pos="356785" algn="l"/>
                <a:tab pos="357361" algn="l"/>
              </a:tabLst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CSS3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 </a:t>
            </a:r>
            <a:r>
              <a:rPr sz="2200" spc="-5" dirty="0" err="1">
                <a:solidFill>
                  <a:srgbClr val="585858"/>
                </a:solidFill>
                <a:latin typeface="Arial MT"/>
                <a:cs typeface="Arial MT"/>
              </a:rPr>
              <a:t>utilisable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lang="fr-FR" sz="2200" dirty="0">
                <a:solidFill>
                  <a:srgbClr val="585858"/>
                </a:solidFill>
                <a:latin typeface="Arial MT"/>
                <a:cs typeface="Arial MT"/>
              </a:rPr>
              <a:t>aujourd’hui</a:t>
            </a:r>
          </a:p>
          <a:p>
            <a:pPr marL="357361" marR="4611" indent="-345834">
              <a:lnSpc>
                <a:spcPct val="142300"/>
              </a:lnSpc>
              <a:spcBef>
                <a:spcPts val="635"/>
              </a:spcBef>
              <a:buChar char="•"/>
              <a:tabLst>
                <a:tab pos="356785" algn="l"/>
                <a:tab pos="357361" algn="l"/>
              </a:tabLst>
            </a:pPr>
            <a:r>
              <a:rPr lang="fr-FR" sz="2200" dirty="0">
                <a:solidFill>
                  <a:srgbClr val="585858"/>
                </a:solidFill>
                <a:latin typeface="Arial MT"/>
                <a:cs typeface="Arial MT"/>
              </a:rPr>
              <a:t>SASS (SCSS) : arrive de plus en plus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70996" y="322729"/>
            <a:ext cx="2849284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spc="-5" dirty="0">
                <a:solidFill>
                  <a:srgbClr val="585858"/>
                </a:solidFill>
              </a:rPr>
              <a:t>Un</a:t>
            </a:r>
            <a:r>
              <a:rPr sz="2700" spc="-45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peu</a:t>
            </a:r>
            <a:r>
              <a:rPr sz="2700" spc="-41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d’histoire</a:t>
            </a:r>
            <a:endParaRPr sz="2700"/>
          </a:p>
        </p:txBody>
      </p:sp>
    </p:spTree>
    <p:extLst>
      <p:ext uri="{BB962C8B-B14F-4D97-AF65-F5344CB8AC3E}">
        <p14:creationId xmlns:p14="http://schemas.microsoft.com/office/powerpoint/2010/main" val="8413583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335" y="1443060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607" y="1196404"/>
            <a:ext cx="8005324" cy="99124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 marR="4611">
              <a:lnSpc>
                <a:spcPct val="145800"/>
              </a:lnSpc>
              <a:spcBef>
                <a:spcPts val="91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Il a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même rôle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qu’une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classe, mais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doit être unique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sur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 page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(donc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on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va moins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l’utiliser)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1335" y="2468879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607" y="2374366"/>
            <a:ext cx="4989418" cy="2407168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Un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seul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attribut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id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par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balise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est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possible</a:t>
            </a:r>
            <a:endParaRPr sz="2200">
              <a:latin typeface="Arial MT"/>
              <a:cs typeface="Arial MT"/>
            </a:endParaRPr>
          </a:p>
          <a:p>
            <a:pPr marL="11528" marR="540653">
              <a:lnSpc>
                <a:spcPts val="4357"/>
              </a:lnSpc>
              <a:spcBef>
                <a:spcPts val="163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On</a:t>
            </a:r>
            <a:r>
              <a:rPr sz="2200" spc="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2200" spc="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note</a:t>
            </a:r>
            <a:r>
              <a:rPr sz="2200" spc="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E46C0A"/>
                </a:solidFill>
                <a:latin typeface="Arial MT"/>
                <a:cs typeface="Arial MT"/>
              </a:rPr>
              <a:t>&lt;element</a:t>
            </a:r>
            <a:r>
              <a:rPr sz="2200" spc="9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E46C0A"/>
                </a:solidFill>
                <a:latin typeface="Arial MT"/>
                <a:cs typeface="Arial MT"/>
              </a:rPr>
              <a:t>id="monid"&gt; </a:t>
            </a:r>
            <a:r>
              <a:rPr sz="2200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On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cible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en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CSS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avec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b="1" spc="-5" dirty="0">
                <a:solidFill>
                  <a:srgbClr val="418DD3"/>
                </a:solidFill>
                <a:latin typeface="Arial"/>
                <a:cs typeface="Arial"/>
              </a:rPr>
              <a:t>#monid </a:t>
            </a:r>
            <a:r>
              <a:rPr sz="2200" b="1" dirty="0">
                <a:solidFill>
                  <a:srgbClr val="418DD3"/>
                </a:solidFill>
                <a:latin typeface="Arial"/>
                <a:cs typeface="Arial"/>
              </a:rPr>
              <a:t>{</a:t>
            </a:r>
            <a:r>
              <a:rPr sz="2200" b="1" spc="-9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18DD3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1335" y="3010604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1335" y="3563855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297837" y="322729"/>
            <a:ext cx="2598487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spc="-41" dirty="0">
                <a:solidFill>
                  <a:srgbClr val="585858"/>
                </a:solidFill>
              </a:rPr>
              <a:t>L’id</a:t>
            </a:r>
            <a:r>
              <a:rPr sz="2700" spc="-73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(identifiant)</a:t>
            </a:r>
            <a:endParaRPr sz="2700"/>
          </a:p>
        </p:txBody>
      </p:sp>
    </p:spTree>
    <p:extLst>
      <p:ext uri="{BB962C8B-B14F-4D97-AF65-F5344CB8AC3E}">
        <p14:creationId xmlns:p14="http://schemas.microsoft.com/office/powerpoint/2010/main" val="18305370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335" y="1443060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607" y="1196404"/>
            <a:ext cx="7757986" cy="1334845"/>
          </a:xfrm>
          <a:prstGeom prst="rect">
            <a:avLst/>
          </a:prstGeom>
        </p:spPr>
        <p:txBody>
          <a:bodyPr vert="horz" wrap="square" lIns="0" tIns="163695" rIns="0" bIns="0" rtlCol="0">
            <a:spAutoFit/>
          </a:bodyPr>
          <a:lstStyle/>
          <a:p>
            <a:pPr marL="11528">
              <a:spcBef>
                <a:spcPts val="1289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Il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est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possible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mélanger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balise,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id,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classe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et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hiérarchisation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endParaRPr sz="2200">
              <a:latin typeface="Arial MT"/>
              <a:cs typeface="Arial MT"/>
            </a:endParaRPr>
          </a:p>
          <a:p>
            <a:pPr marL="11528">
              <a:spcBef>
                <a:spcPts val="1198"/>
              </a:spcBef>
            </a:pPr>
            <a:r>
              <a:rPr sz="2200" b="1" dirty="0">
                <a:solidFill>
                  <a:srgbClr val="418DD3"/>
                </a:solidFill>
                <a:latin typeface="Arial"/>
                <a:cs typeface="Arial"/>
              </a:rPr>
              <a:t>p#monid.maclasse</a:t>
            </a:r>
            <a:r>
              <a:rPr sz="2200" b="1" spc="-32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18DD3"/>
                </a:solidFill>
                <a:latin typeface="Arial"/>
                <a:cs typeface="Arial"/>
              </a:rPr>
              <a:t>{</a:t>
            </a:r>
            <a:r>
              <a:rPr sz="2200" b="1" spc="-32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18DD3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1335" y="2468879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607" y="2222223"/>
            <a:ext cx="8114291" cy="99124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 marR="4611">
              <a:lnSpc>
                <a:spcPct val="145800"/>
              </a:lnSpc>
              <a:spcBef>
                <a:spcPts val="91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Souvent cela crée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du CSS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trop spécifique,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donc la bonne pratique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veut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que l’on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est le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moins spécifique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possible.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05786" y="322729"/>
            <a:ext cx="3387201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spc="-5" dirty="0">
                <a:solidFill>
                  <a:srgbClr val="585858"/>
                </a:solidFill>
              </a:rPr>
              <a:t>Un</a:t>
            </a:r>
            <a:r>
              <a:rPr sz="2700" spc="-32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joyeux</a:t>
            </a:r>
            <a:r>
              <a:rPr sz="2700" spc="-27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mélange</a:t>
            </a:r>
            <a:r>
              <a:rPr sz="2700" spc="-27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!</a:t>
            </a:r>
            <a:endParaRPr sz="2700"/>
          </a:p>
        </p:txBody>
      </p:sp>
    </p:spTree>
    <p:extLst>
      <p:ext uri="{BB962C8B-B14F-4D97-AF65-F5344CB8AC3E}">
        <p14:creationId xmlns:p14="http://schemas.microsoft.com/office/powerpoint/2010/main" val="33303025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335" y="1443060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607" y="1196404"/>
            <a:ext cx="7694566" cy="99124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 marR="4611">
              <a:lnSpc>
                <a:spcPct val="145800"/>
              </a:lnSpc>
              <a:spcBef>
                <a:spcPts val="91"/>
              </a:spcBef>
            </a:pPr>
            <a:r>
              <a:rPr sz="2200" b="1" dirty="0">
                <a:solidFill>
                  <a:srgbClr val="585858"/>
                </a:solidFill>
                <a:latin typeface="Arial"/>
                <a:cs typeface="Arial"/>
              </a:rPr>
              <a:t>Pas</a:t>
            </a:r>
            <a:r>
              <a:rPr sz="2200" b="1" spc="-14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585858"/>
                </a:solidFill>
                <a:latin typeface="Arial"/>
                <a:cs typeface="Arial"/>
              </a:rPr>
              <a:t>d’espace</a:t>
            </a:r>
            <a:r>
              <a:rPr sz="2200" b="1" spc="-9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signifie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que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toutes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les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conditions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DOIVENT</a:t>
            </a:r>
            <a:r>
              <a:rPr sz="2200" spc="-5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être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vraies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1335" y="2468879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6540" y="2374367"/>
            <a:ext cx="8206538" cy="688749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b="1" dirty="0">
                <a:solidFill>
                  <a:srgbClr val="418DD3"/>
                </a:solidFill>
                <a:latin typeface="Arial"/>
                <a:cs typeface="Arial"/>
              </a:rPr>
              <a:t>p.toto</a:t>
            </a:r>
            <a:r>
              <a:rPr sz="2200" b="1" spc="-9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18DD3"/>
                </a:solidFill>
                <a:latin typeface="Arial"/>
                <a:cs typeface="Arial"/>
              </a:rPr>
              <a:t>{</a:t>
            </a:r>
            <a:r>
              <a:rPr sz="2200" b="1" spc="-9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418DD3"/>
                </a:solidFill>
                <a:latin typeface="Arial"/>
                <a:cs typeface="Arial"/>
              </a:rPr>
              <a:t>}</a:t>
            </a:r>
            <a:r>
              <a:rPr sz="2200" b="1" spc="-5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cible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tous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les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paragraphes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b="1" i="1" dirty="0">
                <a:solidFill>
                  <a:srgbClr val="585858"/>
                </a:solidFill>
                <a:latin typeface="Arial"/>
                <a:cs typeface="Arial"/>
              </a:rPr>
              <a:t>ET</a:t>
            </a:r>
            <a:r>
              <a:rPr sz="2200" b="1" i="1" spc="-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qui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ont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une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classe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«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toto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»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9607" y="3330936"/>
            <a:ext cx="3042427" cy="688749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dirty="0">
                <a:solidFill>
                  <a:srgbClr val="E46C0A"/>
                </a:solidFill>
                <a:latin typeface="Arial MT"/>
                <a:cs typeface="Arial MT"/>
              </a:rPr>
              <a:t>&lt;</a:t>
            </a:r>
            <a:r>
              <a:rPr sz="2200" b="1" dirty="0">
                <a:solidFill>
                  <a:srgbClr val="E46C0A"/>
                </a:solidFill>
                <a:latin typeface="Arial"/>
                <a:cs typeface="Arial"/>
              </a:rPr>
              <a:t>p</a:t>
            </a:r>
            <a:r>
              <a:rPr sz="2200" b="1" spc="-32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E46C0A"/>
                </a:solidFill>
                <a:latin typeface="Arial MT"/>
                <a:cs typeface="Arial MT"/>
              </a:rPr>
              <a:t>class="</a:t>
            </a:r>
            <a:r>
              <a:rPr sz="2200" b="1" dirty="0">
                <a:solidFill>
                  <a:srgbClr val="E46C0A"/>
                </a:solidFill>
                <a:latin typeface="Arial"/>
                <a:cs typeface="Arial"/>
              </a:rPr>
              <a:t>toto</a:t>
            </a:r>
            <a:r>
              <a:rPr sz="2200" dirty="0">
                <a:solidFill>
                  <a:srgbClr val="E46C0A"/>
                </a:solidFill>
                <a:latin typeface="Arial MT"/>
                <a:cs typeface="Arial MT"/>
              </a:rPr>
              <a:t>"&gt;</a:t>
            </a:r>
            <a:r>
              <a:rPr sz="2200" spc="-27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E46C0A"/>
                </a:solidFill>
                <a:latin typeface="Arial MT"/>
                <a:cs typeface="Arial MT"/>
              </a:rPr>
              <a:t>...</a:t>
            </a:r>
            <a:r>
              <a:rPr sz="2200" spc="-27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E46C0A"/>
                </a:solidFill>
                <a:latin typeface="Arial MT"/>
                <a:cs typeface="Arial MT"/>
              </a:rPr>
              <a:t>&lt;/p&gt;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217120" y="322729"/>
            <a:ext cx="2753578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dirty="0">
                <a:solidFill>
                  <a:srgbClr val="585858"/>
                </a:solidFill>
              </a:rPr>
              <a:t>Espace</a:t>
            </a:r>
            <a:r>
              <a:rPr sz="2700" spc="-32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ou</a:t>
            </a:r>
            <a:r>
              <a:rPr sz="2700" spc="-27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pas</a:t>
            </a:r>
            <a:r>
              <a:rPr sz="2700" spc="-32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?</a:t>
            </a:r>
            <a:endParaRPr sz="2700"/>
          </a:p>
        </p:txBody>
      </p:sp>
    </p:spTree>
    <p:extLst>
      <p:ext uri="{BB962C8B-B14F-4D97-AF65-F5344CB8AC3E}">
        <p14:creationId xmlns:p14="http://schemas.microsoft.com/office/powerpoint/2010/main" val="5823498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335" y="1443060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607" y="1196404"/>
            <a:ext cx="8267652" cy="3478765"/>
          </a:xfrm>
          <a:prstGeom prst="rect">
            <a:avLst/>
          </a:prstGeom>
        </p:spPr>
        <p:txBody>
          <a:bodyPr vert="horz" wrap="square" lIns="0" tIns="163695" rIns="0" bIns="0" rtlCol="0">
            <a:spAutoFit/>
          </a:bodyPr>
          <a:lstStyle/>
          <a:p>
            <a:pPr marL="11528">
              <a:spcBef>
                <a:spcPts val="1289"/>
              </a:spcBef>
            </a:pPr>
            <a:r>
              <a:rPr sz="2200" b="1" spc="-5" dirty="0">
                <a:solidFill>
                  <a:srgbClr val="585858"/>
                </a:solidFill>
                <a:latin typeface="Arial"/>
                <a:cs typeface="Arial"/>
              </a:rPr>
              <a:t>Un</a:t>
            </a:r>
            <a:r>
              <a:rPr sz="2200" b="1" spc="-9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585858"/>
                </a:solidFill>
                <a:latin typeface="Arial"/>
                <a:cs typeface="Arial"/>
              </a:rPr>
              <a:t>espace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entre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deux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«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sélecteurs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»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détermine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généalogie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endParaRPr sz="2200">
              <a:latin typeface="Arial MT"/>
              <a:cs typeface="Arial MT"/>
            </a:endParaRPr>
          </a:p>
          <a:p>
            <a:pPr marL="11528" marR="4611">
              <a:lnSpc>
                <a:spcPct val="142300"/>
              </a:lnSpc>
              <a:spcBef>
                <a:spcPts val="91"/>
              </a:spcBef>
            </a:pPr>
            <a:r>
              <a:rPr sz="2200" b="1" dirty="0">
                <a:solidFill>
                  <a:srgbClr val="418DD3"/>
                </a:solidFill>
                <a:latin typeface="Arial"/>
                <a:cs typeface="Arial"/>
              </a:rPr>
              <a:t>p .toto { }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cible tous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les éléments qui ont pour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classe « toto »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et qui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sont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b="1" i="1" dirty="0">
                <a:solidFill>
                  <a:srgbClr val="585858"/>
                </a:solidFill>
                <a:latin typeface="Arial"/>
                <a:cs typeface="Arial"/>
              </a:rPr>
              <a:t>descendants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d’un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paragraphe</a:t>
            </a:r>
            <a:endParaRPr sz="2200">
              <a:latin typeface="Arial MT"/>
              <a:cs typeface="Arial MT"/>
            </a:endParaRPr>
          </a:p>
          <a:p>
            <a:pPr marL="115278">
              <a:spcBef>
                <a:spcPts val="1743"/>
              </a:spcBef>
            </a:pP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&lt;p&gt;</a:t>
            </a:r>
            <a:r>
              <a:rPr sz="20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….</a:t>
            </a:r>
            <a:r>
              <a:rPr sz="20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E46C0A"/>
                </a:solidFill>
                <a:latin typeface="Arial MT"/>
                <a:cs typeface="Arial MT"/>
              </a:rPr>
              <a:t>&lt;a</a:t>
            </a:r>
            <a:r>
              <a:rPr sz="2000" spc="-14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E46C0A"/>
                </a:solidFill>
                <a:latin typeface="Arial MT"/>
                <a:cs typeface="Arial MT"/>
              </a:rPr>
              <a:t>class="</a:t>
            </a:r>
            <a:r>
              <a:rPr sz="2000" b="1" dirty="0">
                <a:solidFill>
                  <a:srgbClr val="E46C0A"/>
                </a:solidFill>
                <a:latin typeface="Arial"/>
                <a:cs typeface="Arial"/>
              </a:rPr>
              <a:t>toto</a:t>
            </a:r>
            <a:r>
              <a:rPr sz="2000" dirty="0">
                <a:solidFill>
                  <a:srgbClr val="E46C0A"/>
                </a:solidFill>
                <a:latin typeface="Arial MT"/>
                <a:cs typeface="Arial MT"/>
              </a:rPr>
              <a:t>"&gt;</a:t>
            </a:r>
            <a:r>
              <a:rPr sz="2000" spc="-18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E46C0A"/>
                </a:solidFill>
                <a:latin typeface="Arial MT"/>
                <a:cs typeface="Arial MT"/>
              </a:rPr>
              <a:t>…</a:t>
            </a:r>
            <a:r>
              <a:rPr sz="2000" spc="-14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E46C0A"/>
                </a:solidFill>
                <a:latin typeface="Arial MT"/>
                <a:cs typeface="Arial MT"/>
              </a:rPr>
              <a:t>&lt;/a&gt;</a:t>
            </a:r>
            <a:r>
              <a:rPr sz="2000" spc="-14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&lt;/p&gt;</a:t>
            </a:r>
            <a:endParaRPr sz="2000">
              <a:latin typeface="Arial MT"/>
              <a:cs typeface="Arial MT"/>
            </a:endParaRPr>
          </a:p>
          <a:p>
            <a:pPr marL="115278">
              <a:spcBef>
                <a:spcPts val="1598"/>
              </a:spcBef>
            </a:pP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&lt;p&gt;</a:t>
            </a:r>
            <a:r>
              <a:rPr sz="20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….</a:t>
            </a:r>
            <a:r>
              <a:rPr sz="20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E46C0A"/>
                </a:solidFill>
                <a:latin typeface="Arial MT"/>
                <a:cs typeface="Arial MT"/>
              </a:rPr>
              <a:t>&lt;span</a:t>
            </a:r>
            <a:r>
              <a:rPr sz="2000" spc="-14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E46C0A"/>
                </a:solidFill>
                <a:latin typeface="Arial MT"/>
                <a:cs typeface="Arial MT"/>
              </a:rPr>
              <a:t>class="</a:t>
            </a:r>
            <a:r>
              <a:rPr sz="2000" b="1" dirty="0">
                <a:solidFill>
                  <a:srgbClr val="E46C0A"/>
                </a:solidFill>
                <a:latin typeface="Arial"/>
                <a:cs typeface="Arial"/>
              </a:rPr>
              <a:t>toto</a:t>
            </a:r>
            <a:r>
              <a:rPr sz="2000" dirty="0">
                <a:solidFill>
                  <a:srgbClr val="E46C0A"/>
                </a:solidFill>
                <a:latin typeface="Arial MT"/>
                <a:cs typeface="Arial MT"/>
              </a:rPr>
              <a:t>"&gt;</a:t>
            </a:r>
            <a:r>
              <a:rPr sz="2000" spc="-14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E46C0A"/>
                </a:solidFill>
                <a:latin typeface="Arial MT"/>
                <a:cs typeface="Arial MT"/>
              </a:rPr>
              <a:t>…</a:t>
            </a:r>
            <a:r>
              <a:rPr sz="2000" spc="-9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E46C0A"/>
                </a:solidFill>
                <a:latin typeface="Arial MT"/>
                <a:cs typeface="Arial MT"/>
              </a:rPr>
              <a:t>&lt;/span&gt;</a:t>
            </a:r>
            <a:r>
              <a:rPr sz="2000" spc="-14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&lt;/p&gt;</a:t>
            </a:r>
            <a:endParaRPr sz="2000">
              <a:latin typeface="Arial MT"/>
              <a:cs typeface="Arial MT"/>
            </a:endParaRPr>
          </a:p>
          <a:p>
            <a:pPr marL="115278">
              <a:spcBef>
                <a:spcPts val="1598"/>
              </a:spcBef>
            </a:pP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&lt;p&gt;</a:t>
            </a:r>
            <a:r>
              <a:rPr sz="20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….</a:t>
            </a:r>
            <a:r>
              <a:rPr sz="20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E46C0A"/>
                </a:solidFill>
                <a:latin typeface="Arial MT"/>
                <a:cs typeface="Arial MT"/>
              </a:rPr>
              <a:t>&lt;em</a:t>
            </a:r>
            <a:r>
              <a:rPr sz="2000" spc="-14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E46C0A"/>
                </a:solidFill>
                <a:latin typeface="Arial MT"/>
                <a:cs typeface="Arial MT"/>
              </a:rPr>
              <a:t>class="</a:t>
            </a:r>
            <a:r>
              <a:rPr sz="2000" b="1" dirty="0">
                <a:solidFill>
                  <a:srgbClr val="E46C0A"/>
                </a:solidFill>
                <a:latin typeface="Arial"/>
                <a:cs typeface="Arial"/>
              </a:rPr>
              <a:t>toto</a:t>
            </a:r>
            <a:r>
              <a:rPr sz="2000" dirty="0">
                <a:solidFill>
                  <a:srgbClr val="E46C0A"/>
                </a:solidFill>
                <a:latin typeface="Arial MT"/>
                <a:cs typeface="Arial MT"/>
              </a:rPr>
              <a:t>"&gt;</a:t>
            </a:r>
            <a:r>
              <a:rPr sz="2000" spc="-14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E46C0A"/>
                </a:solidFill>
                <a:latin typeface="Arial MT"/>
                <a:cs typeface="Arial MT"/>
              </a:rPr>
              <a:t>…</a:t>
            </a:r>
            <a:r>
              <a:rPr sz="2000" spc="-9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E46C0A"/>
                </a:solidFill>
                <a:latin typeface="Arial MT"/>
                <a:cs typeface="Arial MT"/>
              </a:rPr>
              <a:t>&lt;/em&gt;</a:t>
            </a:r>
            <a:r>
              <a:rPr sz="2000" spc="-14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&lt;/p&gt;</a:t>
            </a:r>
            <a:endParaRPr sz="2000">
              <a:latin typeface="Arial MT"/>
              <a:cs typeface="Arial MT"/>
            </a:endParaRPr>
          </a:p>
          <a:p>
            <a:pPr marL="415000">
              <a:spcBef>
                <a:spcPts val="1053"/>
              </a:spcBef>
            </a:pP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...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17120" y="322729"/>
            <a:ext cx="2753578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dirty="0">
                <a:solidFill>
                  <a:srgbClr val="585858"/>
                </a:solidFill>
              </a:rPr>
              <a:t>Espace</a:t>
            </a:r>
            <a:r>
              <a:rPr sz="2700" spc="-32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ou</a:t>
            </a:r>
            <a:r>
              <a:rPr sz="2700" spc="-27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pas</a:t>
            </a:r>
            <a:r>
              <a:rPr sz="2700" spc="-32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?</a:t>
            </a:r>
            <a:endParaRPr sz="2700"/>
          </a:p>
        </p:txBody>
      </p:sp>
    </p:spTree>
    <p:extLst>
      <p:ext uri="{BB962C8B-B14F-4D97-AF65-F5344CB8AC3E}">
        <p14:creationId xmlns:p14="http://schemas.microsoft.com/office/powerpoint/2010/main" val="27069418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335" y="1443060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607" y="1196404"/>
            <a:ext cx="8140812" cy="99124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 marR="4611">
              <a:lnSpc>
                <a:spcPct val="145800"/>
              </a:lnSpc>
              <a:spcBef>
                <a:spcPts val="91"/>
              </a:spcBef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Un nom de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classe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ou d'ID ne doit pas avoir d'accent ou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caractères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spéciaux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1335" y="2468879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607" y="2374366"/>
            <a:ext cx="8203079" cy="1945247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On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a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tendance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éviter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«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tout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majuscule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»</a:t>
            </a:r>
            <a:endParaRPr sz="2200">
              <a:latin typeface="Arial MT"/>
              <a:cs typeface="Arial MT"/>
            </a:endParaRPr>
          </a:p>
          <a:p>
            <a:pPr marL="11528">
              <a:spcBef>
                <a:spcPts val="1652"/>
              </a:spcBef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Un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nom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d'ID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ne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prend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jamais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d'espace</a:t>
            </a:r>
            <a:endParaRPr sz="2200">
              <a:latin typeface="Arial MT"/>
              <a:cs typeface="Arial MT"/>
            </a:endParaRPr>
          </a:p>
          <a:p>
            <a:pPr marL="11528" marR="4611">
              <a:lnSpc>
                <a:spcPct val="142300"/>
              </a:lnSpc>
              <a:spcBef>
                <a:spcPts val="635"/>
              </a:spcBef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Un nom de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classe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ne prend pas d'espace,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sinon c'est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une nouvelle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classe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1335" y="3010604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1335" y="3563855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513736" y="322729"/>
            <a:ext cx="4155158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spc="-5" dirty="0">
                <a:solidFill>
                  <a:srgbClr val="585858"/>
                </a:solidFill>
              </a:rPr>
              <a:t>Convention</a:t>
            </a:r>
            <a:r>
              <a:rPr sz="2700" spc="-45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de</a:t>
            </a:r>
            <a:r>
              <a:rPr sz="2700" spc="-41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nommage</a:t>
            </a:r>
            <a:endParaRPr sz="2700"/>
          </a:p>
        </p:txBody>
      </p:sp>
    </p:spTree>
    <p:extLst>
      <p:ext uri="{BB962C8B-B14F-4D97-AF65-F5344CB8AC3E}">
        <p14:creationId xmlns:p14="http://schemas.microsoft.com/office/powerpoint/2010/main" val="9881586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01417" y="322729"/>
            <a:ext cx="1791901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dirty="0">
                <a:solidFill>
                  <a:srgbClr val="585858"/>
                </a:solidFill>
              </a:rPr>
              <a:t>En</a:t>
            </a:r>
            <a:r>
              <a:rPr sz="2700" spc="-82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résumé</a:t>
            </a:r>
            <a:endParaRPr sz="2700"/>
          </a:p>
        </p:txBody>
      </p:sp>
      <p:grpSp>
        <p:nvGrpSpPr>
          <p:cNvPr id="3" name="object 3"/>
          <p:cNvGrpSpPr/>
          <p:nvPr/>
        </p:nvGrpSpPr>
        <p:grpSpPr>
          <a:xfrm>
            <a:off x="426643" y="1348548"/>
            <a:ext cx="8397375" cy="1397534"/>
            <a:chOff x="469900" y="1485900"/>
            <a:chExt cx="9248775" cy="1539875"/>
          </a:xfrm>
        </p:grpSpPr>
        <p:sp>
          <p:nvSpPr>
            <p:cNvPr id="4" name="object 4"/>
            <p:cNvSpPr/>
            <p:nvPr/>
          </p:nvSpPr>
          <p:spPr>
            <a:xfrm>
              <a:off x="469900" y="1485899"/>
              <a:ext cx="9248775" cy="770255"/>
            </a:xfrm>
            <a:custGeom>
              <a:avLst/>
              <a:gdLst/>
              <a:ahLst/>
              <a:cxnLst/>
              <a:rect l="l" t="t" r="r" b="b"/>
              <a:pathLst>
                <a:path w="9248775" h="770255">
                  <a:moveTo>
                    <a:pt x="9248775" y="0"/>
                  </a:moveTo>
                  <a:lnTo>
                    <a:pt x="3257550" y="0"/>
                  </a:lnTo>
                  <a:lnTo>
                    <a:pt x="0" y="0"/>
                  </a:lnTo>
                  <a:lnTo>
                    <a:pt x="0" y="769937"/>
                  </a:lnTo>
                  <a:lnTo>
                    <a:pt x="3257550" y="769937"/>
                  </a:lnTo>
                  <a:lnTo>
                    <a:pt x="9248775" y="769937"/>
                  </a:lnTo>
                  <a:lnTo>
                    <a:pt x="9248775" y="0"/>
                  </a:lnTo>
                  <a:close/>
                </a:path>
              </a:pathLst>
            </a:custGeom>
            <a:solidFill>
              <a:srgbClr val="4C4C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69900" y="2255837"/>
              <a:ext cx="9248775" cy="770255"/>
            </a:xfrm>
            <a:custGeom>
              <a:avLst/>
              <a:gdLst/>
              <a:ahLst/>
              <a:cxnLst/>
              <a:rect l="l" t="t" r="r" b="b"/>
              <a:pathLst>
                <a:path w="9248775" h="770255">
                  <a:moveTo>
                    <a:pt x="9248775" y="0"/>
                  </a:moveTo>
                  <a:lnTo>
                    <a:pt x="3257550" y="0"/>
                  </a:lnTo>
                  <a:lnTo>
                    <a:pt x="0" y="0"/>
                  </a:lnTo>
                  <a:lnTo>
                    <a:pt x="0" y="769937"/>
                  </a:lnTo>
                  <a:lnTo>
                    <a:pt x="3257550" y="769937"/>
                  </a:lnTo>
                  <a:lnTo>
                    <a:pt x="9248775" y="769937"/>
                  </a:lnTo>
                  <a:lnTo>
                    <a:pt x="9248775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426643" y="4842382"/>
            <a:ext cx="8397375" cy="699055"/>
          </a:xfrm>
          <a:custGeom>
            <a:avLst/>
            <a:gdLst/>
            <a:ahLst/>
            <a:cxnLst/>
            <a:rect l="l" t="t" r="r" b="b"/>
            <a:pathLst>
              <a:path w="9248775" h="770254">
                <a:moveTo>
                  <a:pt x="9248775" y="0"/>
                </a:moveTo>
                <a:lnTo>
                  <a:pt x="3257550" y="0"/>
                </a:lnTo>
                <a:lnTo>
                  <a:pt x="0" y="0"/>
                </a:lnTo>
                <a:lnTo>
                  <a:pt x="0" y="769937"/>
                </a:lnTo>
                <a:lnTo>
                  <a:pt x="3257550" y="769937"/>
                </a:lnTo>
                <a:lnTo>
                  <a:pt x="9248775" y="769937"/>
                </a:lnTo>
                <a:lnTo>
                  <a:pt x="9248775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602795" y="1498386"/>
            <a:ext cx="627857" cy="382665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>
              <a:spcBef>
                <a:spcPts val="91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CSS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04212" y="1498386"/>
            <a:ext cx="1605100" cy="382665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>
              <a:spcBef>
                <a:spcPts val="91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HTML</a:t>
            </a:r>
            <a:r>
              <a:rPr sz="2400" b="1" spc="-1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ciblé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95041" y="2236054"/>
            <a:ext cx="434715" cy="299677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>
              <a:spcBef>
                <a:spcPts val="91"/>
              </a:spcBef>
            </a:pPr>
            <a:r>
              <a:rPr b="1" dirty="0">
                <a:solidFill>
                  <a:srgbClr val="E46C0A"/>
                </a:solidFill>
                <a:latin typeface="Arial"/>
                <a:cs typeface="Arial"/>
              </a:rPr>
              <a:t>p</a:t>
            </a:r>
            <a:r>
              <a:rPr b="1" spc="-45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4C4C4C"/>
                </a:solidFill>
                <a:latin typeface="Arial MT"/>
                <a:cs typeface="Arial MT"/>
              </a:rPr>
              <a:t>{</a:t>
            </a:r>
            <a:r>
              <a:rPr spc="-41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4C4C4C"/>
                </a:solidFill>
                <a:latin typeface="Arial MT"/>
                <a:cs typeface="Arial MT"/>
              </a:rPr>
              <a:t>}</a:t>
            </a:r>
            <a:endParaRPr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54114" y="2236054"/>
            <a:ext cx="1319134" cy="299677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>
              <a:spcBef>
                <a:spcPts val="91"/>
              </a:spcBef>
            </a:pPr>
            <a:r>
              <a:rPr b="1" dirty="0">
                <a:solidFill>
                  <a:srgbClr val="E46C0A"/>
                </a:solidFill>
                <a:latin typeface="Arial"/>
                <a:cs typeface="Arial"/>
              </a:rPr>
              <a:t>&lt;p&gt;</a:t>
            </a:r>
            <a:r>
              <a:rPr b="1" spc="-45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666666"/>
                </a:solidFill>
                <a:latin typeface="Arial MT"/>
                <a:cs typeface="Arial MT"/>
              </a:rPr>
              <a:t>….</a:t>
            </a:r>
            <a:r>
              <a:rPr spc="-41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b="1" dirty="0">
                <a:solidFill>
                  <a:srgbClr val="E46C0A"/>
                </a:solidFill>
                <a:latin typeface="Arial"/>
                <a:cs typeface="Arial"/>
              </a:rPr>
              <a:t>&lt;/p&gt;</a:t>
            </a:r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68399" y="2950669"/>
            <a:ext cx="1270128" cy="25786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1600" b="1" spc="-5" dirty="0">
                <a:solidFill>
                  <a:srgbClr val="418DD3"/>
                </a:solidFill>
                <a:latin typeface="Arial"/>
                <a:cs typeface="Arial"/>
              </a:rPr>
              <a:t>.maclasse</a:t>
            </a:r>
            <a:r>
              <a:rPr sz="1600" b="1" spc="-41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4C4C4C"/>
                </a:solidFill>
                <a:latin typeface="Arial MT"/>
                <a:cs typeface="Arial MT"/>
              </a:rPr>
              <a:t>{</a:t>
            </a:r>
            <a:r>
              <a:rPr sz="1600" spc="-36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4C4C4C"/>
                </a:solidFill>
                <a:latin typeface="Arial MT"/>
                <a:cs typeface="Arial MT"/>
              </a:rPr>
              <a:t>}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51319" y="2927617"/>
            <a:ext cx="4514346" cy="299677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dirty="0">
                <a:solidFill>
                  <a:srgbClr val="4C4C4C"/>
                </a:solidFill>
                <a:latin typeface="Arial MT"/>
                <a:cs typeface="Arial MT"/>
              </a:rPr>
              <a:t>&lt;element</a:t>
            </a:r>
            <a:r>
              <a:rPr spc="-9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418DD3"/>
                </a:solidFill>
                <a:latin typeface="Arial MT"/>
                <a:cs typeface="Arial MT"/>
              </a:rPr>
              <a:t>class="</a:t>
            </a:r>
            <a:r>
              <a:rPr b="1" spc="-5" dirty="0">
                <a:solidFill>
                  <a:srgbClr val="418DD3"/>
                </a:solidFill>
                <a:latin typeface="Arial"/>
                <a:cs typeface="Arial"/>
              </a:rPr>
              <a:t>maclasse</a:t>
            </a:r>
            <a:r>
              <a:rPr spc="-5" dirty="0">
                <a:solidFill>
                  <a:srgbClr val="418DD3"/>
                </a:solidFill>
                <a:latin typeface="Arial MT"/>
                <a:cs typeface="Arial MT"/>
              </a:rPr>
              <a:t>"</a:t>
            </a:r>
            <a:r>
              <a:rPr spc="-5" dirty="0">
                <a:solidFill>
                  <a:srgbClr val="4C4C4C"/>
                </a:solidFill>
                <a:latin typeface="Arial MT"/>
                <a:cs typeface="Arial MT"/>
              </a:rPr>
              <a:t>&gt; </a:t>
            </a:r>
            <a:r>
              <a:rPr dirty="0">
                <a:solidFill>
                  <a:srgbClr val="4C4C4C"/>
                </a:solidFill>
                <a:latin typeface="Arial MT"/>
                <a:cs typeface="Arial MT"/>
              </a:rPr>
              <a:t>...</a:t>
            </a:r>
            <a:r>
              <a:rPr spc="-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4C4C4C"/>
                </a:solidFill>
                <a:latin typeface="Arial MT"/>
                <a:cs typeface="Arial MT"/>
              </a:rPr>
              <a:t>&lt;/element&gt;</a:t>
            </a:r>
            <a:endParaRPr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6643" y="3444848"/>
            <a:ext cx="8397375" cy="476049"/>
          </a:xfrm>
          <a:prstGeom prst="rect">
            <a:avLst/>
          </a:prstGeom>
          <a:solidFill>
            <a:srgbClr val="E6E6E6"/>
          </a:solidFill>
        </p:spPr>
        <p:txBody>
          <a:bodyPr vert="horz" wrap="square" lIns="0" tIns="197125" rIns="0" bIns="0" rtlCol="0">
            <a:spAutoFit/>
          </a:bodyPr>
          <a:lstStyle/>
          <a:p>
            <a:pPr marL="979862">
              <a:spcBef>
                <a:spcPts val="1552"/>
              </a:spcBef>
              <a:tabLst>
                <a:tab pos="3780539" algn="l"/>
              </a:tabLst>
            </a:pPr>
            <a:r>
              <a:rPr sz="2500" b="1" spc="-6" baseline="3086" dirty="0">
                <a:solidFill>
                  <a:srgbClr val="418DD3"/>
                </a:solidFill>
                <a:latin typeface="Arial"/>
                <a:cs typeface="Arial"/>
              </a:rPr>
              <a:t>#monid</a:t>
            </a:r>
            <a:r>
              <a:rPr sz="2500" b="1" baseline="3086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500" baseline="3086" dirty="0">
                <a:solidFill>
                  <a:srgbClr val="4C4C4C"/>
                </a:solidFill>
                <a:latin typeface="Arial MT"/>
                <a:cs typeface="Arial MT"/>
              </a:rPr>
              <a:t>{ }	</a:t>
            </a:r>
            <a:r>
              <a:rPr dirty="0">
                <a:solidFill>
                  <a:srgbClr val="4C4C4C"/>
                </a:solidFill>
                <a:latin typeface="Arial MT"/>
                <a:cs typeface="Arial MT"/>
              </a:rPr>
              <a:t>&lt;element</a:t>
            </a:r>
            <a:r>
              <a:rPr spc="-14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418DD3"/>
                </a:solidFill>
                <a:latin typeface="Arial MT"/>
                <a:cs typeface="Arial MT"/>
              </a:rPr>
              <a:t>id="</a:t>
            </a:r>
            <a:r>
              <a:rPr b="1" spc="-5" dirty="0">
                <a:solidFill>
                  <a:srgbClr val="418DD3"/>
                </a:solidFill>
                <a:latin typeface="Arial"/>
                <a:cs typeface="Arial"/>
              </a:rPr>
              <a:t>monid</a:t>
            </a:r>
            <a:r>
              <a:rPr spc="-5" dirty="0">
                <a:solidFill>
                  <a:srgbClr val="418DD3"/>
                </a:solidFill>
                <a:latin typeface="Arial MT"/>
                <a:cs typeface="Arial MT"/>
              </a:rPr>
              <a:t>"</a:t>
            </a:r>
            <a:r>
              <a:rPr spc="-5" dirty="0">
                <a:solidFill>
                  <a:srgbClr val="4C4C4C"/>
                </a:solidFill>
                <a:latin typeface="Arial MT"/>
                <a:cs typeface="Arial MT"/>
              </a:rPr>
              <a:t>&gt;</a:t>
            </a:r>
            <a:r>
              <a:rPr spc="-14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4C4C4C"/>
                </a:solidFill>
                <a:latin typeface="Arial MT"/>
                <a:cs typeface="Arial MT"/>
              </a:rPr>
              <a:t>...</a:t>
            </a:r>
            <a:r>
              <a:rPr spc="-18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4C4C4C"/>
                </a:solidFill>
                <a:latin typeface="Arial MT"/>
                <a:cs typeface="Arial MT"/>
              </a:rPr>
              <a:t>&lt;/element&gt;</a:t>
            </a:r>
            <a:endParaRPr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30028" y="4333795"/>
            <a:ext cx="6572034" cy="299677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  <a:tabLst>
                <a:tab pos="3388594" algn="l"/>
              </a:tabLst>
            </a:pPr>
            <a:r>
              <a:rPr b="1" spc="-5" dirty="0">
                <a:solidFill>
                  <a:srgbClr val="E46C0A"/>
                </a:solidFill>
                <a:latin typeface="Arial"/>
                <a:cs typeface="Arial"/>
              </a:rPr>
              <a:t>p</a:t>
            </a:r>
            <a:r>
              <a:rPr b="1" spc="-5" dirty="0">
                <a:solidFill>
                  <a:srgbClr val="418DD3"/>
                </a:solidFill>
                <a:latin typeface="Arial"/>
                <a:cs typeface="Arial"/>
              </a:rPr>
              <a:t>.maclasse</a:t>
            </a:r>
            <a:r>
              <a:rPr b="1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4C4C4C"/>
                </a:solidFill>
                <a:latin typeface="Arial MT"/>
                <a:cs typeface="Arial MT"/>
              </a:rPr>
              <a:t>{ }	</a:t>
            </a:r>
            <a:r>
              <a:rPr b="1" dirty="0">
                <a:solidFill>
                  <a:srgbClr val="E46C0A"/>
                </a:solidFill>
                <a:latin typeface="Arial"/>
                <a:cs typeface="Arial"/>
              </a:rPr>
              <a:t>&lt;p</a:t>
            </a:r>
            <a:r>
              <a:rPr b="1" spc="-5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418DD3"/>
                </a:solidFill>
                <a:latin typeface="Arial MT"/>
                <a:cs typeface="Arial MT"/>
              </a:rPr>
              <a:t>class="</a:t>
            </a:r>
            <a:r>
              <a:rPr b="1" spc="-5" dirty="0">
                <a:solidFill>
                  <a:srgbClr val="418DD3"/>
                </a:solidFill>
                <a:latin typeface="Arial"/>
                <a:cs typeface="Arial"/>
              </a:rPr>
              <a:t>maclasse</a:t>
            </a:r>
            <a:r>
              <a:rPr spc="-5" dirty="0">
                <a:solidFill>
                  <a:srgbClr val="418DD3"/>
                </a:solidFill>
                <a:latin typeface="Arial MT"/>
                <a:cs typeface="Arial MT"/>
              </a:rPr>
              <a:t>"</a:t>
            </a:r>
            <a:r>
              <a:rPr b="1" spc="-5" dirty="0">
                <a:solidFill>
                  <a:srgbClr val="E46C0A"/>
                </a:solidFill>
                <a:latin typeface="Arial"/>
                <a:cs typeface="Arial"/>
              </a:rPr>
              <a:t>&gt; </a:t>
            </a:r>
            <a:r>
              <a:rPr dirty="0">
                <a:solidFill>
                  <a:srgbClr val="666666"/>
                </a:solidFill>
                <a:latin typeface="Arial MT"/>
                <a:cs typeface="Arial MT"/>
              </a:rPr>
              <a:t>…</a:t>
            </a:r>
            <a:r>
              <a:rPr spc="-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b="1" dirty="0">
                <a:solidFill>
                  <a:srgbClr val="E46C0A"/>
                </a:solidFill>
                <a:latin typeface="Arial"/>
                <a:cs typeface="Arial"/>
              </a:rPr>
              <a:t>&lt;/p&gt;</a:t>
            </a:r>
            <a:endParaRPr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6966" y="5025358"/>
            <a:ext cx="1601641" cy="299677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>
              <a:spcBef>
                <a:spcPts val="91"/>
              </a:spcBef>
            </a:pPr>
            <a:r>
              <a:rPr b="1" dirty="0">
                <a:solidFill>
                  <a:srgbClr val="E46C0A"/>
                </a:solidFill>
                <a:latin typeface="Arial"/>
                <a:cs typeface="Arial"/>
              </a:rPr>
              <a:t>p</a:t>
            </a:r>
            <a:r>
              <a:rPr b="1" spc="-27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418DD3"/>
                </a:solidFill>
                <a:latin typeface="Arial"/>
                <a:cs typeface="Arial"/>
              </a:rPr>
              <a:t>.maclasse</a:t>
            </a:r>
            <a:r>
              <a:rPr b="1" spc="-32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4C4C4C"/>
                </a:solidFill>
                <a:latin typeface="Arial MT"/>
                <a:cs typeface="Arial MT"/>
              </a:rPr>
              <a:t>{</a:t>
            </a:r>
            <a:r>
              <a:rPr spc="-27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4C4C4C"/>
                </a:solidFill>
                <a:latin typeface="Arial MT"/>
                <a:cs typeface="Arial MT"/>
              </a:rPr>
              <a:t>}</a:t>
            </a:r>
            <a:endParaRPr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70799" y="4852467"/>
            <a:ext cx="5275385" cy="622407"/>
          </a:xfrm>
          <a:prstGeom prst="rect">
            <a:avLst/>
          </a:prstGeom>
        </p:spPr>
        <p:txBody>
          <a:bodyPr vert="horz" wrap="square" lIns="0" tIns="34583" rIns="0" bIns="0" rtlCol="0">
            <a:spAutoFit/>
          </a:bodyPr>
          <a:lstStyle/>
          <a:p>
            <a:pPr marR="4611" algn="ctr">
              <a:spcBef>
                <a:spcPts val="272"/>
              </a:spcBef>
            </a:pPr>
            <a:r>
              <a:rPr dirty="0">
                <a:solidFill>
                  <a:srgbClr val="E46C0A"/>
                </a:solidFill>
                <a:latin typeface="Arial MT"/>
                <a:cs typeface="Arial MT"/>
              </a:rPr>
              <a:t>&lt;p&gt;</a:t>
            </a:r>
            <a:r>
              <a:rPr spc="-23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b="1" dirty="0">
                <a:solidFill>
                  <a:srgbClr val="666666"/>
                </a:solidFill>
                <a:latin typeface="Arial"/>
                <a:cs typeface="Arial"/>
              </a:rPr>
              <a:t>&lt;element</a:t>
            </a:r>
            <a:r>
              <a:rPr b="1" spc="-18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418DD3"/>
                </a:solidFill>
                <a:latin typeface="Arial"/>
                <a:cs typeface="Arial"/>
              </a:rPr>
              <a:t>class="maclasse"</a:t>
            </a:r>
            <a:r>
              <a:rPr b="1" spc="-5" dirty="0">
                <a:solidFill>
                  <a:srgbClr val="666666"/>
                </a:solidFill>
                <a:latin typeface="Arial"/>
                <a:cs typeface="Arial"/>
              </a:rPr>
              <a:t>&gt;</a:t>
            </a:r>
            <a:r>
              <a:rPr b="1" spc="-18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666666"/>
                </a:solidFill>
                <a:latin typeface="Arial MT"/>
                <a:cs typeface="Arial MT"/>
              </a:rPr>
              <a:t>….</a:t>
            </a:r>
            <a:r>
              <a:rPr spc="-23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b="1" dirty="0">
                <a:solidFill>
                  <a:srgbClr val="666666"/>
                </a:solidFill>
                <a:latin typeface="Arial"/>
                <a:cs typeface="Arial"/>
              </a:rPr>
              <a:t>&lt;/element&gt;</a:t>
            </a:r>
            <a:endParaRPr>
              <a:latin typeface="Arial"/>
              <a:cs typeface="Arial"/>
            </a:endParaRPr>
          </a:p>
          <a:p>
            <a:pPr marR="9222" algn="ctr">
              <a:spcBef>
                <a:spcPts val="182"/>
              </a:spcBef>
            </a:pPr>
            <a:r>
              <a:rPr dirty="0">
                <a:solidFill>
                  <a:srgbClr val="E46C0A"/>
                </a:solidFill>
                <a:latin typeface="Arial MT"/>
                <a:cs typeface="Arial MT"/>
              </a:rPr>
              <a:t>&lt;/p&gt;</a:t>
            </a:r>
            <a:endParaRPr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52893" y="5728447"/>
            <a:ext cx="908058" cy="299677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b="1" dirty="0">
                <a:solidFill>
                  <a:srgbClr val="E46C0A"/>
                </a:solidFill>
                <a:latin typeface="Arial"/>
                <a:cs typeface="Arial"/>
              </a:rPr>
              <a:t>p</a:t>
            </a:r>
            <a:r>
              <a:rPr dirty="0">
                <a:solidFill>
                  <a:srgbClr val="E46C0A"/>
                </a:solidFill>
                <a:latin typeface="Arial MT"/>
                <a:cs typeface="Arial MT"/>
              </a:rPr>
              <a:t>,</a:t>
            </a:r>
            <a:r>
              <a:rPr spc="-27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b="1" spc="-5" dirty="0">
                <a:solidFill>
                  <a:srgbClr val="E46C0A"/>
                </a:solidFill>
                <a:latin typeface="Arial"/>
                <a:cs typeface="Arial"/>
              </a:rPr>
              <a:t>div</a:t>
            </a:r>
            <a:r>
              <a:rPr b="1" spc="-27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E46C0A"/>
                </a:solidFill>
                <a:latin typeface="Arial MT"/>
                <a:cs typeface="Arial MT"/>
              </a:rPr>
              <a:t>{</a:t>
            </a:r>
            <a:r>
              <a:rPr spc="-27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E46C0A"/>
                </a:solidFill>
                <a:latin typeface="Arial MT"/>
                <a:cs typeface="Arial MT"/>
              </a:rPr>
              <a:t>}</a:t>
            </a:r>
            <a:endParaRPr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81151" y="5555556"/>
            <a:ext cx="1651223" cy="622407"/>
          </a:xfrm>
          <a:prstGeom prst="rect">
            <a:avLst/>
          </a:prstGeom>
        </p:spPr>
        <p:txBody>
          <a:bodyPr vert="horz" wrap="square" lIns="0" tIns="34583" rIns="0" bIns="0" rtlCol="0">
            <a:spAutoFit/>
          </a:bodyPr>
          <a:lstStyle/>
          <a:p>
            <a:pPr marR="3458" algn="ctr">
              <a:spcBef>
                <a:spcPts val="272"/>
              </a:spcBef>
            </a:pPr>
            <a:r>
              <a:rPr b="1" dirty="0">
                <a:solidFill>
                  <a:srgbClr val="E46C0A"/>
                </a:solidFill>
                <a:latin typeface="Arial"/>
                <a:cs typeface="Arial"/>
              </a:rPr>
              <a:t>&lt;p&gt;</a:t>
            </a:r>
            <a:r>
              <a:rPr b="1" spc="-32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E46C0A"/>
                </a:solidFill>
                <a:latin typeface="Arial MT"/>
                <a:cs typeface="Arial MT"/>
              </a:rPr>
              <a:t>…</a:t>
            </a:r>
            <a:r>
              <a:rPr spc="-32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b="1" dirty="0">
                <a:solidFill>
                  <a:srgbClr val="E46C0A"/>
                </a:solidFill>
                <a:latin typeface="Arial"/>
                <a:cs typeface="Arial"/>
              </a:rPr>
              <a:t>&lt;p&gt;</a:t>
            </a:r>
            <a:endParaRPr>
              <a:latin typeface="Arial"/>
              <a:cs typeface="Arial"/>
            </a:endParaRPr>
          </a:p>
          <a:p>
            <a:pPr algn="ctr">
              <a:spcBef>
                <a:spcPts val="182"/>
              </a:spcBef>
            </a:pPr>
            <a:r>
              <a:rPr b="1" dirty="0">
                <a:solidFill>
                  <a:srgbClr val="E46C0A"/>
                </a:solidFill>
                <a:latin typeface="Arial"/>
                <a:cs typeface="Arial"/>
              </a:rPr>
              <a:t>&lt;div&gt;</a:t>
            </a:r>
            <a:r>
              <a:rPr b="1" spc="-41" dirty="0">
                <a:solidFill>
                  <a:srgbClr val="E46C0A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E46C0A"/>
                </a:solidFill>
                <a:latin typeface="Arial MT"/>
                <a:cs typeface="Arial MT"/>
              </a:rPr>
              <a:t>…</a:t>
            </a:r>
            <a:r>
              <a:rPr spc="-41" dirty="0">
                <a:solidFill>
                  <a:srgbClr val="E46C0A"/>
                </a:solidFill>
                <a:latin typeface="Arial MT"/>
                <a:cs typeface="Arial MT"/>
              </a:rPr>
              <a:t> </a:t>
            </a:r>
            <a:r>
              <a:rPr b="1" dirty="0">
                <a:solidFill>
                  <a:srgbClr val="E46C0A"/>
                </a:solidFill>
                <a:latin typeface="Arial"/>
                <a:cs typeface="Arial"/>
              </a:rPr>
              <a:t>&lt;/div&gt;</a:t>
            </a:r>
            <a:endParaRPr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78604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1615" y="322729"/>
            <a:ext cx="2387472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dirty="0">
                <a:solidFill>
                  <a:srgbClr val="585858"/>
                </a:solidFill>
              </a:rPr>
              <a:t>Qui</a:t>
            </a:r>
            <a:r>
              <a:rPr sz="2700" spc="-27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est</a:t>
            </a:r>
            <a:r>
              <a:rPr sz="2700" spc="-32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ciblé</a:t>
            </a:r>
            <a:r>
              <a:rPr sz="2700" spc="-32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?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553483" y="1648225"/>
            <a:ext cx="727599" cy="3509048"/>
          </a:xfrm>
          <a:prstGeom prst="rect">
            <a:avLst/>
          </a:prstGeom>
        </p:spPr>
        <p:txBody>
          <a:bodyPr vert="horz" wrap="square" lIns="0" tIns="46111" rIns="0" bIns="0" rtlCol="0">
            <a:spAutoFit/>
          </a:bodyPr>
          <a:lstStyle/>
          <a:p>
            <a:pPr marL="11528">
              <a:spcBef>
                <a:spcPts val="363"/>
              </a:spcBef>
            </a:pPr>
            <a:r>
              <a:rPr spc="-5" dirty="0">
                <a:solidFill>
                  <a:srgbClr val="4C4C4C"/>
                </a:solidFill>
                <a:latin typeface="Arial MT"/>
                <a:cs typeface="Arial MT"/>
              </a:rPr>
              <a:t>div</a:t>
            </a:r>
            <a:r>
              <a:rPr spc="-4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4C4C4C"/>
                </a:solidFill>
                <a:latin typeface="Arial MT"/>
                <a:cs typeface="Arial MT"/>
              </a:rPr>
              <a:t>{</a:t>
            </a:r>
            <a:endParaRPr>
              <a:latin typeface="Arial MT"/>
              <a:cs typeface="Arial MT"/>
            </a:endParaRPr>
          </a:p>
          <a:p>
            <a:pPr marL="75507">
              <a:spcBef>
                <a:spcPts val="272"/>
              </a:spcBef>
            </a:pPr>
            <a:r>
              <a:rPr spc="-5" dirty="0">
                <a:solidFill>
                  <a:srgbClr val="4C4C4C"/>
                </a:solidFill>
                <a:latin typeface="Arial MT"/>
                <a:cs typeface="Arial MT"/>
              </a:rPr>
              <a:t>...</a:t>
            </a:r>
            <a:endParaRPr>
              <a:latin typeface="Arial MT"/>
              <a:cs typeface="Arial MT"/>
            </a:endParaRPr>
          </a:p>
          <a:p>
            <a:pPr marL="11528">
              <a:spcBef>
                <a:spcPts val="272"/>
              </a:spcBef>
            </a:pPr>
            <a:r>
              <a:rPr dirty="0">
                <a:solidFill>
                  <a:srgbClr val="4C4C4C"/>
                </a:solidFill>
                <a:latin typeface="Arial MT"/>
                <a:cs typeface="Arial MT"/>
              </a:rPr>
              <a:t>}</a:t>
            </a:r>
            <a:endParaRPr>
              <a:latin typeface="Arial MT"/>
              <a:cs typeface="Arial MT"/>
            </a:endParaRPr>
          </a:p>
          <a:p>
            <a:pPr>
              <a:spcBef>
                <a:spcPts val="9"/>
              </a:spcBef>
            </a:pPr>
            <a:endParaRPr sz="2400">
              <a:latin typeface="Arial MT"/>
              <a:cs typeface="Arial MT"/>
            </a:endParaRPr>
          </a:p>
          <a:p>
            <a:pPr marL="11528"/>
            <a:r>
              <a:rPr dirty="0">
                <a:solidFill>
                  <a:srgbClr val="4C4C4C"/>
                </a:solidFill>
                <a:latin typeface="Arial MT"/>
                <a:cs typeface="Arial MT"/>
              </a:rPr>
              <a:t>.first</a:t>
            </a:r>
            <a:r>
              <a:rPr spc="-4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4C4C4C"/>
                </a:solidFill>
                <a:latin typeface="Arial MT"/>
                <a:cs typeface="Arial MT"/>
              </a:rPr>
              <a:t>{</a:t>
            </a:r>
            <a:endParaRPr>
              <a:latin typeface="Arial MT"/>
              <a:cs typeface="Arial MT"/>
            </a:endParaRPr>
          </a:p>
          <a:p>
            <a:pPr marL="75507">
              <a:spcBef>
                <a:spcPts val="272"/>
              </a:spcBef>
            </a:pPr>
            <a:r>
              <a:rPr spc="-5" dirty="0">
                <a:solidFill>
                  <a:srgbClr val="4C4C4C"/>
                </a:solidFill>
                <a:latin typeface="Arial MT"/>
                <a:cs typeface="Arial MT"/>
              </a:rPr>
              <a:t>...</a:t>
            </a:r>
            <a:endParaRPr>
              <a:latin typeface="Arial MT"/>
              <a:cs typeface="Arial MT"/>
            </a:endParaRPr>
          </a:p>
          <a:p>
            <a:pPr marL="11528">
              <a:spcBef>
                <a:spcPts val="272"/>
              </a:spcBef>
            </a:pPr>
            <a:r>
              <a:rPr dirty="0">
                <a:solidFill>
                  <a:srgbClr val="4C4C4C"/>
                </a:solidFill>
                <a:latin typeface="Arial MT"/>
                <a:cs typeface="Arial MT"/>
              </a:rPr>
              <a:t>}</a:t>
            </a:r>
            <a:endParaRPr>
              <a:latin typeface="Arial MT"/>
              <a:cs typeface="Arial MT"/>
            </a:endParaRPr>
          </a:p>
          <a:p>
            <a:pPr>
              <a:spcBef>
                <a:spcPts val="9"/>
              </a:spcBef>
            </a:pPr>
            <a:endParaRPr sz="2400">
              <a:latin typeface="Arial MT"/>
              <a:cs typeface="Arial MT"/>
            </a:endParaRPr>
          </a:p>
          <a:p>
            <a:pPr marL="11528"/>
            <a:r>
              <a:rPr spc="-5" dirty="0">
                <a:solidFill>
                  <a:srgbClr val="4C4C4C"/>
                </a:solidFill>
                <a:latin typeface="Arial MT"/>
                <a:cs typeface="Arial MT"/>
              </a:rPr>
              <a:t>p.first</a:t>
            </a:r>
            <a:r>
              <a:rPr spc="-77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4C4C4C"/>
                </a:solidFill>
                <a:latin typeface="Arial MT"/>
                <a:cs typeface="Arial MT"/>
              </a:rPr>
              <a:t>{</a:t>
            </a:r>
            <a:endParaRPr>
              <a:latin typeface="Arial MT"/>
              <a:cs typeface="Arial MT"/>
            </a:endParaRPr>
          </a:p>
          <a:p>
            <a:pPr marL="75507">
              <a:spcBef>
                <a:spcPts val="272"/>
              </a:spcBef>
            </a:pPr>
            <a:r>
              <a:rPr spc="-5" dirty="0">
                <a:solidFill>
                  <a:srgbClr val="4C4C4C"/>
                </a:solidFill>
                <a:latin typeface="Arial MT"/>
                <a:cs typeface="Arial MT"/>
              </a:rPr>
              <a:t>...</a:t>
            </a:r>
            <a:endParaRPr>
              <a:latin typeface="Arial MT"/>
              <a:cs typeface="Arial MT"/>
            </a:endParaRPr>
          </a:p>
          <a:p>
            <a:pPr marL="11528">
              <a:spcBef>
                <a:spcPts val="272"/>
              </a:spcBef>
            </a:pPr>
            <a:r>
              <a:rPr dirty="0">
                <a:solidFill>
                  <a:srgbClr val="4C4C4C"/>
                </a:solidFill>
                <a:latin typeface="Arial MT"/>
                <a:cs typeface="Arial MT"/>
              </a:rPr>
              <a:t>}</a:t>
            </a:r>
            <a:endParaRPr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1100" y="1190910"/>
            <a:ext cx="4887960" cy="40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0203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1615" y="322729"/>
            <a:ext cx="2387472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dirty="0">
                <a:solidFill>
                  <a:srgbClr val="585858"/>
                </a:solidFill>
              </a:rPr>
              <a:t>Qui</a:t>
            </a:r>
            <a:r>
              <a:rPr sz="2700" spc="-27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est</a:t>
            </a:r>
            <a:r>
              <a:rPr sz="2700" spc="-32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ciblé</a:t>
            </a:r>
            <a:r>
              <a:rPr sz="2700" spc="-32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?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553483" y="1648225"/>
            <a:ext cx="997999" cy="3123560"/>
          </a:xfrm>
          <a:prstGeom prst="rect">
            <a:avLst/>
          </a:prstGeom>
        </p:spPr>
        <p:txBody>
          <a:bodyPr vert="horz" wrap="square" lIns="0" tIns="46111" rIns="0" bIns="0" rtlCol="0">
            <a:spAutoFit/>
          </a:bodyPr>
          <a:lstStyle/>
          <a:p>
            <a:pPr marL="11528">
              <a:spcBef>
                <a:spcPts val="363"/>
              </a:spcBef>
            </a:pPr>
            <a:r>
              <a:rPr dirty="0">
                <a:solidFill>
                  <a:srgbClr val="4C4C4C"/>
                </a:solidFill>
                <a:latin typeface="Arial MT"/>
                <a:cs typeface="Arial MT"/>
              </a:rPr>
              <a:t>.sugar</a:t>
            </a:r>
            <a:r>
              <a:rPr spc="-4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4C4C4C"/>
                </a:solidFill>
                <a:latin typeface="Arial MT"/>
                <a:cs typeface="Arial MT"/>
              </a:rPr>
              <a:t>{</a:t>
            </a:r>
            <a:endParaRPr>
              <a:latin typeface="Arial MT"/>
              <a:cs typeface="Arial MT"/>
            </a:endParaRPr>
          </a:p>
          <a:p>
            <a:pPr marL="75507">
              <a:lnSpc>
                <a:spcPts val="2133"/>
              </a:lnSpc>
              <a:spcBef>
                <a:spcPts val="272"/>
              </a:spcBef>
            </a:pPr>
            <a:r>
              <a:rPr spc="-5" dirty="0">
                <a:solidFill>
                  <a:srgbClr val="4C4C4C"/>
                </a:solidFill>
                <a:latin typeface="Arial MT"/>
                <a:cs typeface="Arial MT"/>
              </a:rPr>
              <a:t>...</a:t>
            </a:r>
            <a:endParaRPr>
              <a:latin typeface="Arial MT"/>
              <a:cs typeface="Arial MT"/>
            </a:endParaRPr>
          </a:p>
          <a:p>
            <a:pPr marL="11528">
              <a:lnSpc>
                <a:spcPts val="2133"/>
              </a:lnSpc>
            </a:pPr>
            <a:r>
              <a:rPr dirty="0">
                <a:solidFill>
                  <a:srgbClr val="4C4C4C"/>
                </a:solidFill>
                <a:latin typeface="Arial MT"/>
                <a:cs typeface="Arial MT"/>
              </a:rPr>
              <a:t>}</a:t>
            </a:r>
            <a:endParaRPr>
              <a:latin typeface="Arial MT"/>
              <a:cs typeface="Arial MT"/>
            </a:endParaRPr>
          </a:p>
          <a:p>
            <a:pPr>
              <a:spcBef>
                <a:spcPts val="14"/>
              </a:spcBef>
            </a:pPr>
            <a:endParaRPr sz="1700">
              <a:latin typeface="Arial MT"/>
              <a:cs typeface="Arial MT"/>
            </a:endParaRPr>
          </a:p>
          <a:p>
            <a:pPr marL="11528"/>
            <a:r>
              <a:rPr dirty="0">
                <a:solidFill>
                  <a:srgbClr val="4C4C4C"/>
                </a:solidFill>
                <a:latin typeface="Arial MT"/>
                <a:cs typeface="Arial MT"/>
              </a:rPr>
              <a:t>.sugar</a:t>
            </a:r>
            <a:r>
              <a:rPr spc="-4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4C4C4C"/>
                </a:solidFill>
                <a:latin typeface="Arial MT"/>
                <a:cs typeface="Arial MT"/>
              </a:rPr>
              <a:t>p</a:t>
            </a:r>
            <a:r>
              <a:rPr spc="-4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4C4C4C"/>
                </a:solidFill>
                <a:latin typeface="Arial MT"/>
                <a:cs typeface="Arial MT"/>
              </a:rPr>
              <a:t>{</a:t>
            </a:r>
            <a:endParaRPr>
              <a:latin typeface="Arial MT"/>
              <a:cs typeface="Arial MT"/>
            </a:endParaRPr>
          </a:p>
          <a:p>
            <a:pPr marL="75507">
              <a:lnSpc>
                <a:spcPts val="2133"/>
              </a:lnSpc>
              <a:spcBef>
                <a:spcPts val="272"/>
              </a:spcBef>
            </a:pPr>
            <a:r>
              <a:rPr spc="-5" dirty="0">
                <a:solidFill>
                  <a:srgbClr val="4C4C4C"/>
                </a:solidFill>
                <a:latin typeface="Arial MT"/>
                <a:cs typeface="Arial MT"/>
              </a:rPr>
              <a:t>...</a:t>
            </a:r>
            <a:endParaRPr>
              <a:latin typeface="Arial MT"/>
              <a:cs typeface="Arial MT"/>
            </a:endParaRPr>
          </a:p>
          <a:p>
            <a:pPr marL="11528">
              <a:lnSpc>
                <a:spcPts val="2133"/>
              </a:lnSpc>
            </a:pPr>
            <a:r>
              <a:rPr dirty="0">
                <a:solidFill>
                  <a:srgbClr val="4C4C4C"/>
                </a:solidFill>
                <a:latin typeface="Arial MT"/>
                <a:cs typeface="Arial MT"/>
              </a:rPr>
              <a:t>}</a:t>
            </a:r>
            <a:endParaRPr>
              <a:latin typeface="Arial MT"/>
              <a:cs typeface="Arial MT"/>
            </a:endParaRPr>
          </a:p>
          <a:p>
            <a:pPr>
              <a:spcBef>
                <a:spcPts val="14"/>
              </a:spcBef>
            </a:pPr>
            <a:endParaRPr sz="1700">
              <a:latin typeface="Arial MT"/>
              <a:cs typeface="Arial MT"/>
            </a:endParaRPr>
          </a:p>
          <a:p>
            <a:pPr marL="11528"/>
            <a:r>
              <a:rPr spc="-5" dirty="0">
                <a:solidFill>
                  <a:srgbClr val="4C4C4C"/>
                </a:solidFill>
                <a:latin typeface="Arial MT"/>
                <a:cs typeface="Arial MT"/>
              </a:rPr>
              <a:t>p.sugar</a:t>
            </a:r>
            <a:r>
              <a:rPr spc="-45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4C4C4C"/>
                </a:solidFill>
                <a:latin typeface="Arial MT"/>
                <a:cs typeface="Arial MT"/>
              </a:rPr>
              <a:t>{</a:t>
            </a:r>
            <a:endParaRPr>
              <a:latin typeface="Arial MT"/>
              <a:cs typeface="Arial MT"/>
            </a:endParaRPr>
          </a:p>
          <a:p>
            <a:pPr marL="75507">
              <a:lnSpc>
                <a:spcPts val="2133"/>
              </a:lnSpc>
              <a:spcBef>
                <a:spcPts val="272"/>
              </a:spcBef>
            </a:pPr>
            <a:r>
              <a:rPr spc="-5" dirty="0">
                <a:solidFill>
                  <a:srgbClr val="4C4C4C"/>
                </a:solidFill>
                <a:latin typeface="Arial MT"/>
                <a:cs typeface="Arial MT"/>
              </a:rPr>
              <a:t>...</a:t>
            </a:r>
            <a:endParaRPr>
              <a:latin typeface="Arial MT"/>
              <a:cs typeface="Arial MT"/>
            </a:endParaRPr>
          </a:p>
          <a:p>
            <a:pPr marL="11528">
              <a:lnSpc>
                <a:spcPts val="2133"/>
              </a:lnSpc>
            </a:pPr>
            <a:r>
              <a:rPr dirty="0">
                <a:solidFill>
                  <a:srgbClr val="4C4C4C"/>
                </a:solidFill>
                <a:latin typeface="Arial MT"/>
                <a:cs typeface="Arial MT"/>
              </a:rPr>
              <a:t>}</a:t>
            </a:r>
            <a:endParaRPr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1100" y="1190910"/>
            <a:ext cx="4887960" cy="40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8151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1615" y="322729"/>
            <a:ext cx="2387472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dirty="0">
                <a:solidFill>
                  <a:srgbClr val="585858"/>
                </a:solidFill>
              </a:rPr>
              <a:t>Qui</a:t>
            </a:r>
            <a:r>
              <a:rPr sz="2700" spc="-27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est</a:t>
            </a:r>
            <a:r>
              <a:rPr sz="2700" spc="-32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ciblé</a:t>
            </a:r>
            <a:r>
              <a:rPr sz="2700" spc="-32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?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553483" y="1648225"/>
            <a:ext cx="1575120" cy="2017059"/>
          </a:xfrm>
          <a:prstGeom prst="rect">
            <a:avLst/>
          </a:prstGeom>
        </p:spPr>
        <p:txBody>
          <a:bodyPr vert="horz" wrap="square" lIns="0" tIns="46111" rIns="0" bIns="0" rtlCol="0">
            <a:spAutoFit/>
          </a:bodyPr>
          <a:lstStyle/>
          <a:p>
            <a:pPr marL="11528">
              <a:spcBef>
                <a:spcPts val="363"/>
              </a:spcBef>
            </a:pPr>
            <a:r>
              <a:rPr spc="-5" dirty="0">
                <a:solidFill>
                  <a:srgbClr val="4C4C4C"/>
                </a:solidFill>
                <a:latin typeface="Arial MT"/>
                <a:cs typeface="Arial MT"/>
              </a:rPr>
              <a:t>h1</a:t>
            </a:r>
            <a:r>
              <a:rPr spc="-36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4C4C4C"/>
                </a:solidFill>
                <a:latin typeface="Arial MT"/>
                <a:cs typeface="Arial MT"/>
              </a:rPr>
              <a:t>#hautpage</a:t>
            </a:r>
            <a:r>
              <a:rPr spc="-36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4C4C4C"/>
                </a:solidFill>
                <a:latin typeface="Arial MT"/>
                <a:cs typeface="Arial MT"/>
              </a:rPr>
              <a:t>{</a:t>
            </a:r>
            <a:endParaRPr>
              <a:latin typeface="Arial MT"/>
              <a:cs typeface="Arial MT"/>
            </a:endParaRPr>
          </a:p>
          <a:p>
            <a:pPr marL="75507">
              <a:lnSpc>
                <a:spcPts val="2133"/>
              </a:lnSpc>
              <a:spcBef>
                <a:spcPts val="272"/>
              </a:spcBef>
            </a:pPr>
            <a:r>
              <a:rPr spc="-5" dirty="0">
                <a:solidFill>
                  <a:srgbClr val="4C4C4C"/>
                </a:solidFill>
                <a:latin typeface="Arial MT"/>
                <a:cs typeface="Arial MT"/>
              </a:rPr>
              <a:t>...</a:t>
            </a:r>
            <a:endParaRPr>
              <a:latin typeface="Arial MT"/>
              <a:cs typeface="Arial MT"/>
            </a:endParaRPr>
          </a:p>
          <a:p>
            <a:pPr marL="11528">
              <a:lnSpc>
                <a:spcPts val="2133"/>
              </a:lnSpc>
            </a:pPr>
            <a:r>
              <a:rPr dirty="0">
                <a:solidFill>
                  <a:srgbClr val="4C4C4C"/>
                </a:solidFill>
                <a:latin typeface="Arial MT"/>
                <a:cs typeface="Arial MT"/>
              </a:rPr>
              <a:t>}</a:t>
            </a:r>
            <a:endParaRPr>
              <a:latin typeface="Arial MT"/>
              <a:cs typeface="Arial MT"/>
            </a:endParaRPr>
          </a:p>
          <a:p>
            <a:pPr>
              <a:spcBef>
                <a:spcPts val="14"/>
              </a:spcBef>
            </a:pPr>
            <a:endParaRPr sz="1700">
              <a:latin typeface="Arial MT"/>
              <a:cs typeface="Arial MT"/>
            </a:endParaRPr>
          </a:p>
          <a:p>
            <a:pPr marL="11528"/>
            <a:r>
              <a:rPr spc="-5" dirty="0">
                <a:solidFill>
                  <a:srgbClr val="4C4C4C"/>
                </a:solidFill>
                <a:latin typeface="Arial MT"/>
                <a:cs typeface="Arial MT"/>
              </a:rPr>
              <a:t>h1#hautpage</a:t>
            </a:r>
            <a:r>
              <a:rPr spc="-41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4C4C4C"/>
                </a:solidFill>
                <a:latin typeface="Arial MT"/>
                <a:cs typeface="Arial MT"/>
              </a:rPr>
              <a:t>{</a:t>
            </a:r>
            <a:endParaRPr>
              <a:latin typeface="Arial MT"/>
              <a:cs typeface="Arial MT"/>
            </a:endParaRPr>
          </a:p>
          <a:p>
            <a:pPr marL="75507">
              <a:lnSpc>
                <a:spcPts val="2133"/>
              </a:lnSpc>
              <a:spcBef>
                <a:spcPts val="272"/>
              </a:spcBef>
            </a:pPr>
            <a:r>
              <a:rPr spc="-5" dirty="0">
                <a:solidFill>
                  <a:srgbClr val="4C4C4C"/>
                </a:solidFill>
                <a:latin typeface="Arial MT"/>
                <a:cs typeface="Arial MT"/>
              </a:rPr>
              <a:t>...</a:t>
            </a:r>
            <a:endParaRPr>
              <a:latin typeface="Arial MT"/>
              <a:cs typeface="Arial MT"/>
            </a:endParaRPr>
          </a:p>
          <a:p>
            <a:pPr marL="11528">
              <a:lnSpc>
                <a:spcPts val="2133"/>
              </a:lnSpc>
            </a:pPr>
            <a:r>
              <a:rPr dirty="0">
                <a:solidFill>
                  <a:srgbClr val="4C4C4C"/>
                </a:solidFill>
                <a:latin typeface="Arial MT"/>
                <a:cs typeface="Arial MT"/>
              </a:rPr>
              <a:t>}</a:t>
            </a:r>
            <a:endParaRPr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1100" y="1190910"/>
            <a:ext cx="4887960" cy="40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172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1615" y="322729"/>
            <a:ext cx="2387472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dirty="0">
                <a:solidFill>
                  <a:srgbClr val="585858"/>
                </a:solidFill>
              </a:rPr>
              <a:t>Qui</a:t>
            </a:r>
            <a:r>
              <a:rPr sz="2700" spc="-27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est</a:t>
            </a:r>
            <a:r>
              <a:rPr sz="2700" spc="-32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ciblé</a:t>
            </a:r>
            <a:r>
              <a:rPr sz="2700" spc="-32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?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553483" y="1648225"/>
            <a:ext cx="2020213" cy="3123560"/>
          </a:xfrm>
          <a:prstGeom prst="rect">
            <a:avLst/>
          </a:prstGeom>
        </p:spPr>
        <p:txBody>
          <a:bodyPr vert="horz" wrap="square" lIns="0" tIns="46111" rIns="0" bIns="0" rtlCol="0">
            <a:spAutoFit/>
          </a:bodyPr>
          <a:lstStyle/>
          <a:p>
            <a:pPr marL="11528">
              <a:spcBef>
                <a:spcPts val="363"/>
              </a:spcBef>
            </a:pPr>
            <a:r>
              <a:rPr dirty="0">
                <a:solidFill>
                  <a:srgbClr val="4C4C4C"/>
                </a:solidFill>
                <a:latin typeface="Arial MT"/>
                <a:cs typeface="Arial MT"/>
              </a:rPr>
              <a:t>.first</a:t>
            </a:r>
            <a:r>
              <a:rPr spc="-32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4C4C4C"/>
                </a:solidFill>
                <a:latin typeface="Arial MT"/>
                <a:cs typeface="Arial MT"/>
              </a:rPr>
              <a:t>a</a:t>
            </a:r>
            <a:r>
              <a:rPr spc="-32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4C4C4C"/>
                </a:solidFill>
                <a:latin typeface="Arial MT"/>
                <a:cs typeface="Arial MT"/>
              </a:rPr>
              <a:t>{</a:t>
            </a:r>
            <a:endParaRPr>
              <a:latin typeface="Arial MT"/>
              <a:cs typeface="Arial MT"/>
            </a:endParaRPr>
          </a:p>
          <a:p>
            <a:pPr marL="75507">
              <a:lnSpc>
                <a:spcPts val="2133"/>
              </a:lnSpc>
              <a:spcBef>
                <a:spcPts val="272"/>
              </a:spcBef>
            </a:pPr>
            <a:r>
              <a:rPr spc="-5" dirty="0">
                <a:solidFill>
                  <a:srgbClr val="4C4C4C"/>
                </a:solidFill>
                <a:latin typeface="Arial MT"/>
                <a:cs typeface="Arial MT"/>
              </a:rPr>
              <a:t>...</a:t>
            </a:r>
            <a:endParaRPr>
              <a:latin typeface="Arial MT"/>
              <a:cs typeface="Arial MT"/>
            </a:endParaRPr>
          </a:p>
          <a:p>
            <a:pPr marL="11528">
              <a:lnSpc>
                <a:spcPts val="2133"/>
              </a:lnSpc>
            </a:pPr>
            <a:r>
              <a:rPr dirty="0">
                <a:solidFill>
                  <a:srgbClr val="4C4C4C"/>
                </a:solidFill>
                <a:latin typeface="Arial MT"/>
                <a:cs typeface="Arial MT"/>
              </a:rPr>
              <a:t>}</a:t>
            </a:r>
            <a:endParaRPr>
              <a:latin typeface="Arial MT"/>
              <a:cs typeface="Arial MT"/>
            </a:endParaRPr>
          </a:p>
          <a:p>
            <a:pPr>
              <a:spcBef>
                <a:spcPts val="14"/>
              </a:spcBef>
            </a:pPr>
            <a:endParaRPr sz="1700">
              <a:latin typeface="Arial MT"/>
              <a:cs typeface="Arial MT"/>
            </a:endParaRPr>
          </a:p>
          <a:p>
            <a:pPr marL="11528"/>
            <a:r>
              <a:rPr dirty="0">
                <a:solidFill>
                  <a:srgbClr val="4C4C4C"/>
                </a:solidFill>
                <a:latin typeface="Arial MT"/>
                <a:cs typeface="Arial MT"/>
              </a:rPr>
              <a:t>.first</a:t>
            </a:r>
            <a:r>
              <a:rPr spc="-32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4C4C4C"/>
                </a:solidFill>
                <a:latin typeface="Arial MT"/>
                <a:cs typeface="Arial MT"/>
              </a:rPr>
              <a:t>.sugar</a:t>
            </a:r>
            <a:r>
              <a:rPr spc="-27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4C4C4C"/>
                </a:solidFill>
                <a:latin typeface="Arial MT"/>
                <a:cs typeface="Arial MT"/>
              </a:rPr>
              <a:t>{</a:t>
            </a:r>
            <a:endParaRPr>
              <a:latin typeface="Arial MT"/>
              <a:cs typeface="Arial MT"/>
            </a:endParaRPr>
          </a:p>
          <a:p>
            <a:pPr marL="75507">
              <a:lnSpc>
                <a:spcPts val="2133"/>
              </a:lnSpc>
              <a:spcBef>
                <a:spcPts val="272"/>
              </a:spcBef>
            </a:pPr>
            <a:r>
              <a:rPr spc="-5" dirty="0">
                <a:solidFill>
                  <a:srgbClr val="4C4C4C"/>
                </a:solidFill>
                <a:latin typeface="Arial MT"/>
                <a:cs typeface="Arial MT"/>
              </a:rPr>
              <a:t>...</a:t>
            </a:r>
            <a:endParaRPr>
              <a:latin typeface="Arial MT"/>
              <a:cs typeface="Arial MT"/>
            </a:endParaRPr>
          </a:p>
          <a:p>
            <a:pPr marL="11528">
              <a:lnSpc>
                <a:spcPts val="2133"/>
              </a:lnSpc>
            </a:pPr>
            <a:r>
              <a:rPr dirty="0">
                <a:solidFill>
                  <a:srgbClr val="4C4C4C"/>
                </a:solidFill>
                <a:latin typeface="Arial MT"/>
                <a:cs typeface="Arial MT"/>
              </a:rPr>
              <a:t>}</a:t>
            </a:r>
            <a:endParaRPr>
              <a:latin typeface="Arial MT"/>
              <a:cs typeface="Arial MT"/>
            </a:endParaRPr>
          </a:p>
          <a:p>
            <a:pPr>
              <a:spcBef>
                <a:spcPts val="14"/>
              </a:spcBef>
            </a:pPr>
            <a:endParaRPr sz="1700">
              <a:latin typeface="Arial MT"/>
              <a:cs typeface="Arial MT"/>
            </a:endParaRPr>
          </a:p>
          <a:p>
            <a:pPr marL="11528"/>
            <a:r>
              <a:rPr dirty="0">
                <a:solidFill>
                  <a:srgbClr val="4C4C4C"/>
                </a:solidFill>
                <a:latin typeface="Arial MT"/>
                <a:cs typeface="Arial MT"/>
              </a:rPr>
              <a:t>.important,</a:t>
            </a:r>
            <a:r>
              <a:rPr spc="-36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spc="-9" dirty="0">
                <a:solidFill>
                  <a:srgbClr val="4C4C4C"/>
                </a:solidFill>
                <a:latin typeface="Arial MT"/>
                <a:cs typeface="Arial MT"/>
              </a:rPr>
              <a:t>#toffee</a:t>
            </a:r>
            <a:r>
              <a:rPr spc="-36" dirty="0">
                <a:solidFill>
                  <a:srgbClr val="4C4C4C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4C4C4C"/>
                </a:solidFill>
                <a:latin typeface="Arial MT"/>
                <a:cs typeface="Arial MT"/>
              </a:rPr>
              <a:t>{</a:t>
            </a:r>
            <a:endParaRPr>
              <a:latin typeface="Arial MT"/>
              <a:cs typeface="Arial MT"/>
            </a:endParaRPr>
          </a:p>
          <a:p>
            <a:pPr marL="75507">
              <a:lnSpc>
                <a:spcPts val="2133"/>
              </a:lnSpc>
              <a:spcBef>
                <a:spcPts val="272"/>
              </a:spcBef>
            </a:pPr>
            <a:r>
              <a:rPr spc="-5" dirty="0">
                <a:solidFill>
                  <a:srgbClr val="4C4C4C"/>
                </a:solidFill>
                <a:latin typeface="Arial MT"/>
                <a:cs typeface="Arial MT"/>
              </a:rPr>
              <a:t>...</a:t>
            </a:r>
            <a:endParaRPr>
              <a:latin typeface="Arial MT"/>
              <a:cs typeface="Arial MT"/>
            </a:endParaRPr>
          </a:p>
          <a:p>
            <a:pPr marL="11528">
              <a:lnSpc>
                <a:spcPts val="2133"/>
              </a:lnSpc>
            </a:pPr>
            <a:r>
              <a:rPr dirty="0">
                <a:solidFill>
                  <a:srgbClr val="4C4C4C"/>
                </a:solidFill>
                <a:latin typeface="Arial MT"/>
                <a:cs typeface="Arial MT"/>
              </a:rPr>
              <a:t>}</a:t>
            </a:r>
            <a:endParaRPr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1100" y="1190910"/>
            <a:ext cx="4887960" cy="40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275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3779" y="6569849"/>
            <a:ext cx="176999" cy="11936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700" dirty="0">
                <a:solidFill>
                  <a:srgbClr val="909090"/>
                </a:solidFill>
                <a:latin typeface="Arial MT"/>
                <a:cs typeface="Arial MT"/>
              </a:rPr>
              <a:t>180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7556" y="1196404"/>
            <a:ext cx="8160415" cy="1556807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357361" marR="4611" indent="-345834">
              <a:lnSpc>
                <a:spcPct val="145800"/>
              </a:lnSpc>
              <a:spcBef>
                <a:spcPts val="91"/>
              </a:spcBef>
              <a:buChar char="•"/>
              <a:tabLst>
                <a:tab pos="356785" algn="l"/>
                <a:tab pos="357361" algn="l"/>
              </a:tabLst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C’est le navigateur qui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va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interpréter le CSS, des différences de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rendu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sont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donc possibles.</a:t>
            </a:r>
            <a:endParaRPr sz="2200">
              <a:latin typeface="Arial MT"/>
              <a:cs typeface="Arial MT"/>
            </a:endParaRPr>
          </a:p>
          <a:p>
            <a:pPr marL="357361" indent="-345834">
              <a:spcBef>
                <a:spcPts val="1652"/>
              </a:spcBef>
              <a:buChar char="•"/>
              <a:tabLst>
                <a:tab pos="356785" algn="l"/>
                <a:tab pos="357361" algn="l"/>
              </a:tabLst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22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pixel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perfect</a:t>
            </a:r>
            <a:r>
              <a:rPr sz="22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n’existe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pas</a:t>
            </a:r>
            <a:r>
              <a:rPr sz="22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!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72177" y="322729"/>
            <a:ext cx="6442888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spc="-5" dirty="0">
                <a:solidFill>
                  <a:srgbClr val="585858"/>
                </a:solidFill>
              </a:rPr>
              <a:t>Différents</a:t>
            </a:r>
            <a:r>
              <a:rPr sz="2700" spc="-23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rendus</a:t>
            </a:r>
            <a:r>
              <a:rPr sz="2700" spc="-27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entre</a:t>
            </a:r>
            <a:r>
              <a:rPr sz="2700" spc="-23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les</a:t>
            </a:r>
            <a:r>
              <a:rPr sz="2700" spc="-18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navigateurs</a:t>
            </a:r>
            <a:endParaRPr sz="27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51084" y="3321070"/>
            <a:ext cx="4100470" cy="179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8257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9144000" cy="46104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5309" y="6550330"/>
            <a:ext cx="8888591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03"/>
              </a:lnSpc>
              <a:tabLst>
                <a:tab pos="5604811" algn="l"/>
              </a:tabLst>
            </a:pPr>
            <a:r>
              <a:rPr sz="700" dirty="0">
                <a:solidFill>
                  <a:srgbClr val="909090"/>
                </a:solidFill>
                <a:latin typeface="Arial MT"/>
                <a:cs typeface="Arial MT"/>
              </a:rPr>
              <a:t>228	</a:t>
            </a: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Initiation</a:t>
            </a:r>
            <a:r>
              <a:rPr sz="11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HTML</a:t>
            </a:r>
            <a:r>
              <a:rPr sz="1100" spc="-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CSS</a:t>
            </a:r>
            <a:r>
              <a:rPr sz="11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-</a:t>
            </a:r>
            <a:r>
              <a:rPr sz="11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Stéphanie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spc="-14" dirty="0">
                <a:solidFill>
                  <a:srgbClr val="585858"/>
                </a:solidFill>
                <a:latin typeface="Arial MT"/>
                <a:cs typeface="Arial MT"/>
              </a:rPr>
              <a:t>Walter</a:t>
            </a:r>
            <a:r>
              <a:rPr sz="11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-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 2016</a:t>
            </a:r>
            <a:r>
              <a:rPr sz="11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/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 2017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498387"/>
            <a:ext cx="9144000" cy="534808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97836" y="357905"/>
            <a:ext cx="2291189" cy="750304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400" b="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flukeout.github.io</a:t>
            </a:r>
            <a:endParaRPr sz="24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07289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335" y="1443060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3779" y="6578584"/>
            <a:ext cx="176999" cy="110632"/>
          </a:xfrm>
          <a:prstGeom prst="rect">
            <a:avLst/>
          </a:prstGeom>
        </p:spPr>
        <p:txBody>
          <a:bodyPr vert="horz" wrap="square" lIns="0" tIns="2882" rIns="0" bIns="0" rtlCol="0">
            <a:spAutoFit/>
          </a:bodyPr>
          <a:lstStyle/>
          <a:p>
            <a:pPr marL="11528">
              <a:spcBef>
                <a:spcPts val="23"/>
              </a:spcBef>
            </a:pPr>
            <a:r>
              <a:rPr sz="700" dirty="0">
                <a:solidFill>
                  <a:srgbClr val="909090"/>
                </a:solidFill>
                <a:latin typeface="Arial MT"/>
                <a:cs typeface="Arial MT"/>
              </a:rPr>
              <a:t>229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607" y="1348548"/>
            <a:ext cx="7803533" cy="199170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sélecteur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b="1" spc="-5" dirty="0">
                <a:solidFill>
                  <a:srgbClr val="418DD3"/>
                </a:solidFill>
                <a:latin typeface="Arial"/>
                <a:cs typeface="Arial"/>
              </a:rPr>
              <a:t>a:link</a:t>
            </a:r>
            <a:r>
              <a:rPr sz="2200" b="1" spc="-9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désigne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les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liens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hypertextes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non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visités.</a:t>
            </a:r>
            <a:endParaRPr sz="2200">
              <a:latin typeface="Arial MT"/>
              <a:cs typeface="Arial MT"/>
            </a:endParaRPr>
          </a:p>
          <a:p>
            <a:pPr marL="11528" marR="4611">
              <a:lnSpc>
                <a:spcPts val="4357"/>
              </a:lnSpc>
              <a:spcBef>
                <a:spcPts val="345"/>
              </a:spcBef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sélecteur </a:t>
            </a:r>
            <a:r>
              <a:rPr sz="2200" b="1" spc="-5" dirty="0">
                <a:solidFill>
                  <a:srgbClr val="418DD3"/>
                </a:solidFill>
                <a:latin typeface="Arial"/>
                <a:cs typeface="Arial"/>
              </a:rPr>
              <a:t>a:visited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désigne les liens hypertextes déjà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visités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sélecteur </a:t>
            </a:r>
            <a:r>
              <a:rPr sz="2200" b="1" spc="-5" dirty="0">
                <a:solidFill>
                  <a:srgbClr val="418DD3"/>
                </a:solidFill>
                <a:latin typeface="Arial"/>
                <a:cs typeface="Arial"/>
              </a:rPr>
              <a:t>a:hover</a:t>
            </a:r>
            <a:r>
              <a:rPr sz="2200" b="1" spc="-9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désigne un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lien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survolé.</a:t>
            </a:r>
            <a:endParaRPr sz="2200">
              <a:latin typeface="Arial MT"/>
              <a:cs typeface="Arial MT"/>
            </a:endParaRPr>
          </a:p>
          <a:p>
            <a:pPr marL="11528">
              <a:spcBef>
                <a:spcPts val="1216"/>
              </a:spcBef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22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sélecteur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b="1" spc="-5" dirty="0">
                <a:solidFill>
                  <a:srgbClr val="418DD3"/>
                </a:solidFill>
                <a:latin typeface="Arial"/>
                <a:cs typeface="Arial"/>
              </a:rPr>
              <a:t>a:active</a:t>
            </a:r>
            <a:r>
              <a:rPr sz="2200" b="1" spc="-14" dirty="0">
                <a:solidFill>
                  <a:srgbClr val="418DD3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désigne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un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lien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cliqué.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1335" y="1984785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1335" y="2538035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1335" y="3079761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1335" y="4105579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9607" y="4011066"/>
            <a:ext cx="7128399" cy="688749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Pour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retenir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l’ordre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36" dirty="0">
                <a:solidFill>
                  <a:srgbClr val="585858"/>
                </a:solidFill>
                <a:latin typeface="Arial MT"/>
                <a:cs typeface="Arial MT"/>
              </a:rPr>
              <a:t>LoVe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Hate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link,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visited,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27" dirty="0">
                <a:solidFill>
                  <a:srgbClr val="585858"/>
                </a:solidFill>
                <a:latin typeface="Arial MT"/>
                <a:cs typeface="Arial MT"/>
              </a:rPr>
              <a:t>hover,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active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798820" y="322729"/>
            <a:ext cx="5601709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dirty="0">
                <a:solidFill>
                  <a:srgbClr val="585858"/>
                </a:solidFill>
              </a:rPr>
              <a:t>Les</a:t>
            </a:r>
            <a:r>
              <a:rPr sz="2700" spc="-23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pseudos-classes</a:t>
            </a:r>
            <a:r>
              <a:rPr sz="2700" spc="-23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sur</a:t>
            </a:r>
            <a:r>
              <a:rPr sz="2700" spc="-23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les</a:t>
            </a:r>
            <a:r>
              <a:rPr sz="2700" spc="-23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liens</a:t>
            </a:r>
            <a:endParaRPr sz="2700"/>
          </a:p>
        </p:txBody>
      </p:sp>
    </p:spTree>
    <p:extLst>
      <p:ext uri="{BB962C8B-B14F-4D97-AF65-F5344CB8AC3E}">
        <p14:creationId xmlns:p14="http://schemas.microsoft.com/office/powerpoint/2010/main" val="16818676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79" y="6569849"/>
            <a:ext cx="176999" cy="11936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700" dirty="0">
                <a:solidFill>
                  <a:srgbClr val="909090"/>
                </a:solidFill>
                <a:latin typeface="Arial MT"/>
                <a:cs typeface="Arial MT"/>
              </a:rPr>
              <a:t>230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75365" y="6293223"/>
            <a:ext cx="4401919" cy="242473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15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  <a:hlinkClick r:id="rId2"/>
              </a:rPr>
              <a:t>http://tympanus.net/Development/CreativeButtons/</a:t>
            </a:r>
            <a:endParaRPr sz="15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26053" y="322729"/>
            <a:ext cx="6537441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spc="-5" dirty="0">
                <a:solidFill>
                  <a:srgbClr val="585858"/>
                </a:solidFill>
              </a:rPr>
              <a:t>Démonstration</a:t>
            </a:r>
            <a:r>
              <a:rPr sz="2700" spc="-23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de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:hover</a:t>
            </a:r>
            <a:r>
              <a:rPr sz="2700" spc="-18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sur</a:t>
            </a:r>
            <a:r>
              <a:rPr sz="2700" spc="-18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du</a:t>
            </a:r>
            <a:r>
              <a:rPr sz="2700" spc="-18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bouton</a:t>
            </a:r>
            <a:endParaRPr sz="27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809590"/>
            <a:ext cx="9144000" cy="387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453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335" y="1443060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607" y="1196404"/>
            <a:ext cx="7911924" cy="99124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 marR="4611">
              <a:lnSpc>
                <a:spcPct val="145800"/>
              </a:lnSpc>
              <a:spcBef>
                <a:spcPts val="91"/>
              </a:spcBef>
            </a:pPr>
            <a:r>
              <a:rPr sz="2200" b="1" dirty="0">
                <a:solidFill>
                  <a:srgbClr val="418DD3"/>
                </a:solidFill>
                <a:latin typeface="Arial"/>
                <a:cs typeface="Arial"/>
              </a:rPr>
              <a:t>:hover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peut être appliqué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sur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d’autres éléments que des liens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(à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partir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IE6).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1335" y="2468879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607" y="2222223"/>
            <a:ext cx="6908159" cy="99124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 marR="4611">
              <a:lnSpc>
                <a:spcPct val="145800"/>
              </a:lnSpc>
              <a:spcBef>
                <a:spcPts val="91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On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peut écrire p:hover pour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créer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un 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effet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au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survol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d’un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paragraphe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par exemple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75365" y="322729"/>
            <a:ext cx="4446313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dirty="0">
                <a:solidFill>
                  <a:srgbClr val="585858"/>
                </a:solidFill>
              </a:rPr>
              <a:t>Les</a:t>
            </a:r>
            <a:r>
              <a:rPr sz="2700" spc="-41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autres</a:t>
            </a:r>
            <a:r>
              <a:rPr sz="2700" spc="-45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pseudo-classes</a:t>
            </a:r>
            <a:endParaRPr sz="2700"/>
          </a:p>
        </p:txBody>
      </p:sp>
    </p:spTree>
    <p:extLst>
      <p:ext uri="{BB962C8B-B14F-4D97-AF65-F5344CB8AC3E}">
        <p14:creationId xmlns:p14="http://schemas.microsoft.com/office/powerpoint/2010/main" val="41440905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335" y="1443060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607" y="1196404"/>
            <a:ext cx="8064708" cy="99124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 marR="4611">
              <a:lnSpc>
                <a:spcPct val="145800"/>
              </a:lnSpc>
              <a:spcBef>
                <a:spcPts val="91"/>
              </a:spcBef>
            </a:pPr>
            <a:r>
              <a:rPr sz="2200" b="1" dirty="0">
                <a:solidFill>
                  <a:srgbClr val="418DD3"/>
                </a:solidFill>
                <a:latin typeface="Arial"/>
                <a:cs typeface="Arial"/>
              </a:rPr>
              <a:t>:focus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appliqué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sur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les liens, boutons, ou inputs lorsqu’ils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«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ont le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focus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»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48524" y="322729"/>
            <a:ext cx="4695381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b="1" dirty="0">
                <a:solidFill>
                  <a:srgbClr val="585858"/>
                </a:solidFill>
                <a:latin typeface="Arial"/>
                <a:cs typeface="Arial"/>
              </a:rPr>
              <a:t>:focus</a:t>
            </a:r>
            <a:r>
              <a:rPr sz="2700" b="1" spc="-18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700" b="1" spc="-5" dirty="0">
                <a:solidFill>
                  <a:srgbClr val="585858"/>
                </a:solidFill>
                <a:latin typeface="Arial"/>
                <a:cs typeface="Arial"/>
              </a:rPr>
              <a:t>sur</a:t>
            </a:r>
            <a:r>
              <a:rPr sz="2700" b="1" spc="-18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700" b="1" dirty="0">
                <a:solidFill>
                  <a:srgbClr val="585858"/>
                </a:solidFill>
                <a:latin typeface="Arial"/>
                <a:cs typeface="Arial"/>
              </a:rPr>
              <a:t>les</a:t>
            </a:r>
            <a:r>
              <a:rPr sz="2700" b="1" spc="-18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700" b="1" dirty="0">
                <a:solidFill>
                  <a:srgbClr val="585858"/>
                </a:solidFill>
                <a:latin typeface="Arial"/>
                <a:cs typeface="Arial"/>
              </a:rPr>
              <a:t>liens</a:t>
            </a:r>
            <a:r>
              <a:rPr sz="2700" b="1" spc="-14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700" b="1" spc="-5" dirty="0">
                <a:solidFill>
                  <a:srgbClr val="585858"/>
                </a:solidFill>
                <a:latin typeface="Arial"/>
                <a:cs typeface="Arial"/>
              </a:rPr>
              <a:t>et</a:t>
            </a:r>
            <a:r>
              <a:rPr sz="2700" b="1" spc="-23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700" b="1" dirty="0">
                <a:solidFill>
                  <a:srgbClr val="585858"/>
                </a:solidFill>
                <a:latin typeface="Arial"/>
                <a:cs typeface="Arial"/>
              </a:rPr>
              <a:t>inputs</a:t>
            </a:r>
            <a:endParaRPr sz="27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9844" y="4080222"/>
            <a:ext cx="1879536" cy="73766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17214" y="4441678"/>
            <a:ext cx="2533712" cy="18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476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0071100" h="7556500">
                <a:moveTo>
                  <a:pt x="10071100" y="0"/>
                </a:moveTo>
                <a:lnTo>
                  <a:pt x="0" y="0"/>
                </a:lnTo>
                <a:lnTo>
                  <a:pt x="0" y="7556500"/>
                </a:lnTo>
                <a:lnTo>
                  <a:pt x="10071100" y="7556500"/>
                </a:lnTo>
                <a:lnTo>
                  <a:pt x="10071100" y="0"/>
                </a:lnTo>
                <a:close/>
              </a:path>
            </a:pathLst>
          </a:custGeom>
          <a:solidFill>
            <a:srgbClr val="192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55380" y="3802962"/>
            <a:ext cx="6578951" cy="10373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5380" y="3874431"/>
            <a:ext cx="6578951" cy="10373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98820" y="2259106"/>
            <a:ext cx="5632842" cy="631628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pc="-5" dirty="0"/>
              <a:t>Couleurs</a:t>
            </a:r>
            <a:r>
              <a:rPr spc="-32" dirty="0"/>
              <a:t> </a:t>
            </a:r>
            <a:r>
              <a:rPr spc="-5" dirty="0"/>
              <a:t>et</a:t>
            </a:r>
            <a:r>
              <a:rPr spc="-32" dirty="0"/>
              <a:t> </a:t>
            </a:r>
            <a:r>
              <a:rPr dirty="0"/>
              <a:t>unités</a:t>
            </a:r>
            <a:r>
              <a:rPr spc="-27" dirty="0"/>
              <a:t> </a:t>
            </a:r>
            <a:r>
              <a:rPr spc="-5" dirty="0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38170453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9144000" cy="46104"/>
          </a:xfrm>
          <a:custGeom>
            <a:avLst/>
            <a:gdLst/>
            <a:ahLst/>
            <a:cxnLst/>
            <a:rect l="l" t="t" r="r" b="b"/>
            <a:pathLst>
              <a:path w="10071100" h="50800">
                <a:moveTo>
                  <a:pt x="0" y="0"/>
                </a:moveTo>
                <a:lnTo>
                  <a:pt x="10071100" y="0"/>
                </a:lnTo>
                <a:lnTo>
                  <a:pt x="10071100" y="50393"/>
                </a:lnTo>
                <a:lnTo>
                  <a:pt x="0" y="50393"/>
                </a:lnTo>
                <a:lnTo>
                  <a:pt x="0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64227" y="322729"/>
            <a:ext cx="5654751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dirty="0">
                <a:solidFill>
                  <a:srgbClr val="585858"/>
                </a:solidFill>
              </a:rPr>
              <a:t>La</a:t>
            </a:r>
            <a:r>
              <a:rPr sz="2700" spc="-23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synthèse</a:t>
            </a:r>
            <a:r>
              <a:rPr sz="2700" spc="-23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additive</a:t>
            </a:r>
            <a:r>
              <a:rPr sz="2700" spc="-23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des</a:t>
            </a:r>
            <a:r>
              <a:rPr sz="2700" spc="-18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couleurs</a:t>
            </a:r>
            <a:endParaRPr sz="2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1840" y="1892227"/>
            <a:ext cx="3991235" cy="383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679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3779" y="6569849"/>
            <a:ext cx="176999" cy="11936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700" dirty="0">
                <a:solidFill>
                  <a:srgbClr val="909090"/>
                </a:solidFill>
                <a:latin typeface="Arial MT"/>
                <a:cs typeface="Arial MT"/>
              </a:rPr>
              <a:t>236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9663" y="322729"/>
            <a:ext cx="3463880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dirty="0">
                <a:solidFill>
                  <a:srgbClr val="585858"/>
                </a:solidFill>
              </a:rPr>
              <a:t>Les</a:t>
            </a:r>
            <a:r>
              <a:rPr sz="2700" spc="-27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couleurs</a:t>
            </a:r>
            <a:r>
              <a:rPr sz="2700" spc="-32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en</a:t>
            </a:r>
            <a:r>
              <a:rPr sz="2700" spc="-27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CSS</a:t>
            </a:r>
            <a:endParaRPr sz="2700"/>
          </a:p>
        </p:txBody>
      </p:sp>
      <p:grpSp>
        <p:nvGrpSpPr>
          <p:cNvPr id="5" name="object 5"/>
          <p:cNvGrpSpPr/>
          <p:nvPr/>
        </p:nvGrpSpPr>
        <p:grpSpPr>
          <a:xfrm>
            <a:off x="1095435" y="1498386"/>
            <a:ext cx="6814759" cy="4299217"/>
            <a:chOff x="1206500" y="1651000"/>
            <a:chExt cx="7505700" cy="47371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6500" y="1651000"/>
              <a:ext cx="7505700" cy="47371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256212" y="4824412"/>
              <a:ext cx="1656080" cy="1008380"/>
            </a:xfrm>
            <a:custGeom>
              <a:avLst/>
              <a:gdLst/>
              <a:ahLst/>
              <a:cxnLst/>
              <a:rect l="l" t="t" r="r" b="b"/>
              <a:pathLst>
                <a:path w="1656079" h="1008379">
                  <a:moveTo>
                    <a:pt x="0" y="0"/>
                  </a:moveTo>
                  <a:lnTo>
                    <a:pt x="1655762" y="0"/>
                  </a:lnTo>
                  <a:lnTo>
                    <a:pt x="1655762" y="1008062"/>
                  </a:lnTo>
                  <a:lnTo>
                    <a:pt x="0" y="1008062"/>
                  </a:lnTo>
                  <a:lnTo>
                    <a:pt x="0" y="0"/>
                  </a:lnTo>
                  <a:close/>
                </a:path>
              </a:pathLst>
            </a:custGeom>
            <a:ln w="36004">
              <a:solidFill>
                <a:srgbClr val="B800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00675" y="5903912"/>
              <a:ext cx="1656080" cy="287655"/>
            </a:xfrm>
            <a:custGeom>
              <a:avLst/>
              <a:gdLst/>
              <a:ahLst/>
              <a:cxnLst/>
              <a:rect l="l" t="t" r="r" b="b"/>
              <a:pathLst>
                <a:path w="1656079" h="287654">
                  <a:moveTo>
                    <a:pt x="0" y="0"/>
                  </a:moveTo>
                  <a:lnTo>
                    <a:pt x="1655762" y="0"/>
                  </a:lnTo>
                  <a:lnTo>
                    <a:pt x="1655762" y="287337"/>
                  </a:lnTo>
                  <a:lnTo>
                    <a:pt x="0" y="287337"/>
                  </a:lnTo>
                  <a:lnTo>
                    <a:pt x="0" y="0"/>
                  </a:lnTo>
                  <a:close/>
                </a:path>
              </a:pathLst>
            </a:custGeom>
            <a:ln w="36004">
              <a:solidFill>
                <a:srgbClr val="B800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281986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79" y="6569849"/>
            <a:ext cx="176999" cy="11936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700" dirty="0">
                <a:solidFill>
                  <a:srgbClr val="909090"/>
                </a:solidFill>
                <a:latin typeface="Arial MT"/>
                <a:cs typeface="Arial MT"/>
              </a:rPr>
              <a:t>237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7556" y="1348548"/>
            <a:ext cx="7919419" cy="3059783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357361" indent="-345834">
              <a:spcBef>
                <a:spcPts val="91"/>
              </a:spcBef>
              <a:buChar char="•"/>
              <a:tabLst>
                <a:tab pos="356785" algn="l"/>
                <a:tab pos="357361" algn="l"/>
              </a:tabLst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Notation</a:t>
            </a:r>
            <a:r>
              <a:rPr sz="22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hexadécimale</a:t>
            </a:r>
            <a:r>
              <a:rPr sz="22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32" dirty="0">
                <a:solidFill>
                  <a:srgbClr val="585858"/>
                </a:solidFill>
                <a:latin typeface="Arial MT"/>
                <a:cs typeface="Arial MT"/>
              </a:rPr>
              <a:t>#ffffff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(blanc)</a:t>
            </a:r>
            <a:endParaRPr sz="2200">
              <a:latin typeface="Arial MT"/>
              <a:cs typeface="Arial MT"/>
            </a:endParaRPr>
          </a:p>
          <a:p>
            <a:pPr marL="357361" marR="4611" indent="-345834">
              <a:lnSpc>
                <a:spcPct val="145800"/>
              </a:lnSpc>
              <a:spcBef>
                <a:spcPts val="454"/>
              </a:spcBef>
              <a:buChar char="•"/>
              <a:tabLst>
                <a:tab pos="356785" algn="l"/>
                <a:tab pos="357361" algn="l"/>
              </a:tabLst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Notation hexadécimale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courte (qui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est doublée pour obtenir la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version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longue)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 </a:t>
            </a:r>
            <a:r>
              <a:rPr sz="2200" spc="-23" dirty="0">
                <a:solidFill>
                  <a:srgbClr val="585858"/>
                </a:solidFill>
                <a:latin typeface="Arial MT"/>
                <a:cs typeface="Arial MT"/>
              </a:rPr>
              <a:t>#fff</a:t>
            </a:r>
            <a:endParaRPr sz="2200">
              <a:latin typeface="Arial MT"/>
              <a:cs typeface="Arial MT"/>
            </a:endParaRPr>
          </a:p>
          <a:p>
            <a:pPr marL="357361" indent="-345834">
              <a:spcBef>
                <a:spcPts val="1652"/>
              </a:spcBef>
              <a:buChar char="•"/>
              <a:tabLst>
                <a:tab pos="356785" algn="l"/>
                <a:tab pos="357361" algn="l"/>
              </a:tabLst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Notation</a:t>
            </a:r>
            <a:r>
              <a:rPr sz="22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RGB</a:t>
            </a:r>
            <a:r>
              <a:rPr sz="22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rgb(255,255,255)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/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rgba(255,255,255,1)</a:t>
            </a:r>
            <a:endParaRPr sz="2200">
              <a:latin typeface="Arial MT"/>
              <a:cs typeface="Arial MT"/>
            </a:endParaRPr>
          </a:p>
          <a:p>
            <a:pPr marL="357361" indent="-345834">
              <a:spcBef>
                <a:spcPts val="1743"/>
              </a:spcBef>
              <a:buChar char="•"/>
              <a:tabLst>
                <a:tab pos="356785" algn="l"/>
                <a:tab pos="357361" algn="l"/>
              </a:tabLst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Notation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HSL</a:t>
            </a:r>
            <a:r>
              <a:rPr sz="2200" spc="-86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hsl(0,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0%,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100%);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/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hsla(0,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0%,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100%,1);</a:t>
            </a:r>
            <a:endParaRPr sz="2200">
              <a:latin typeface="Arial MT"/>
              <a:cs typeface="Arial MT"/>
            </a:endParaRPr>
          </a:p>
          <a:p>
            <a:pPr marL="357361" indent="-345834">
              <a:spcBef>
                <a:spcPts val="1647"/>
              </a:spcBef>
              <a:buChar char="•"/>
              <a:tabLst>
                <a:tab pos="356785" algn="l"/>
                <a:tab pos="357361" algn="l"/>
              </a:tabLst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Mot</a:t>
            </a:r>
            <a:r>
              <a:rPr sz="2200" spc="-23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clé</a:t>
            </a:r>
            <a:r>
              <a:rPr sz="2200" spc="-23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200" spc="-23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white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59663" y="322729"/>
            <a:ext cx="3463880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dirty="0">
                <a:solidFill>
                  <a:srgbClr val="585858"/>
                </a:solidFill>
              </a:rPr>
              <a:t>Les</a:t>
            </a:r>
            <a:r>
              <a:rPr sz="2700" spc="-27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couleurs</a:t>
            </a:r>
            <a:r>
              <a:rPr sz="2700" spc="-32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en</a:t>
            </a:r>
            <a:r>
              <a:rPr sz="2700" spc="-27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CSS</a:t>
            </a:r>
            <a:endParaRPr sz="27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53917" y="4218534"/>
            <a:ext cx="3182527" cy="223605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6055524" y="654389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6738">
            <a:solidFill>
              <a:srgbClr val="C24E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55524" y="67859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6738">
            <a:solidFill>
              <a:srgbClr val="C24E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51600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79" y="6569849"/>
            <a:ext cx="176999" cy="11936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700" dirty="0">
                <a:solidFill>
                  <a:srgbClr val="909090"/>
                </a:solidFill>
                <a:latin typeface="Arial MT"/>
                <a:cs typeface="Arial MT"/>
              </a:rPr>
              <a:t>238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90280" y="6293223"/>
            <a:ext cx="2964593" cy="242473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15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  <a:hlinkClick r:id="rId2"/>
              </a:rPr>
              <a:t>http://colours.neilorangepeel.com/</a:t>
            </a:r>
            <a:endParaRPr sz="15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"/>
            <a:ext cx="9144000" cy="587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9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557" y="1196404"/>
            <a:ext cx="7966119" cy="1895361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357361" marR="234014" indent="-345834">
              <a:lnSpc>
                <a:spcPct val="145800"/>
              </a:lnSpc>
              <a:spcBef>
                <a:spcPts val="91"/>
              </a:spcBef>
              <a:buChar char="•"/>
              <a:tabLst>
                <a:tab pos="356785" algn="l"/>
                <a:tab pos="357361" algn="l"/>
              </a:tabLst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Certains navigateurs ne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connaissent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pas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(encore) toutes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les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propriétés</a:t>
            </a:r>
            <a:endParaRPr sz="2200">
              <a:latin typeface="Arial MT"/>
              <a:cs typeface="Arial MT"/>
            </a:endParaRPr>
          </a:p>
          <a:p>
            <a:pPr marL="357361" indent="-345834">
              <a:spcBef>
                <a:spcPts val="1652"/>
              </a:spcBef>
              <a:buChar char="•"/>
              <a:tabLst>
                <a:tab pos="356785" algn="l"/>
                <a:tab pos="357361" algn="l"/>
              </a:tabLst>
            </a:pPr>
            <a:r>
              <a:rPr sz="2200" spc="-45" dirty="0">
                <a:solidFill>
                  <a:srgbClr val="585858"/>
                </a:solidFill>
                <a:latin typeface="Arial MT"/>
                <a:cs typeface="Arial MT"/>
              </a:rPr>
              <a:t>Tester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rendu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graphique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sur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le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plus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navigateurs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possibles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79733" y="322729"/>
            <a:ext cx="6039306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spc="-5" dirty="0">
                <a:solidFill>
                  <a:srgbClr val="585858"/>
                </a:solidFill>
              </a:rPr>
              <a:t>Différents</a:t>
            </a:r>
            <a:r>
              <a:rPr sz="2700" spc="-32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degrés</a:t>
            </a:r>
            <a:r>
              <a:rPr sz="2700" spc="-27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de</a:t>
            </a:r>
            <a:r>
              <a:rPr sz="2700" spc="-27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compréhension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680323" y="3630706"/>
            <a:ext cx="2919623" cy="838178"/>
          </a:xfrm>
          <a:prstGeom prst="rect">
            <a:avLst/>
          </a:prstGeom>
        </p:spPr>
        <p:txBody>
          <a:bodyPr vert="horz" wrap="square" lIns="0" tIns="29972" rIns="0" bIns="0" rtlCol="0">
            <a:spAutoFit/>
          </a:bodyPr>
          <a:lstStyle/>
          <a:p>
            <a:pPr marL="11528" marR="4611">
              <a:lnSpc>
                <a:spcPts val="2088"/>
              </a:lnSpc>
              <a:spcBef>
                <a:spcPts val="236"/>
              </a:spcBef>
            </a:pPr>
            <a:r>
              <a:rPr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Caniuse</a:t>
            </a:r>
            <a:r>
              <a:rPr spc="-5" dirty="0">
                <a:solidFill>
                  <a:srgbClr val="C24E06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donne des listes de </a:t>
            </a:r>
            <a:r>
              <a:rPr spc="-4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585858"/>
                </a:solidFill>
                <a:latin typeface="Arial MT"/>
                <a:cs typeface="Arial MT"/>
              </a:rPr>
              <a:t>compatibilité 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de </a:t>
            </a:r>
            <a:r>
              <a:rPr dirty="0">
                <a:solidFill>
                  <a:srgbClr val="585858"/>
                </a:solidFill>
                <a:latin typeface="Arial MT"/>
                <a:cs typeface="Arial MT"/>
              </a:rPr>
              <a:t>certaines </a:t>
            </a:r>
            <a:r>
              <a:rPr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propriétés</a:t>
            </a:r>
            <a:endParaRPr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27864" y="3411711"/>
            <a:ext cx="3828257" cy="29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39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556" y="1348548"/>
            <a:ext cx="5582106" cy="3297155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357361" indent="-345834">
              <a:spcBef>
                <a:spcPts val="91"/>
              </a:spcBef>
              <a:buChar char="•"/>
              <a:tabLst>
                <a:tab pos="356785" algn="l"/>
                <a:tab pos="357361" algn="l"/>
              </a:tabLst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2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couleur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est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une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propriété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utilisable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sur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endParaRPr sz="2200" dirty="0">
              <a:latin typeface="Arial MT"/>
              <a:cs typeface="Arial MT"/>
            </a:endParaRPr>
          </a:p>
          <a:p>
            <a:pPr marL="760258" lvl="1" indent="-288195">
              <a:spcBef>
                <a:spcPts val="1652"/>
              </a:spcBef>
              <a:buChar char="–"/>
              <a:tabLst>
                <a:tab pos="760258" algn="l"/>
                <a:tab pos="760834" algn="l"/>
              </a:tabLst>
            </a:pP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color</a:t>
            </a:r>
            <a:endParaRPr sz="2000" dirty="0">
              <a:latin typeface="Arial MT"/>
              <a:cs typeface="Arial MT"/>
            </a:endParaRPr>
          </a:p>
          <a:p>
            <a:pPr marL="760258" lvl="1" indent="-288195">
              <a:spcBef>
                <a:spcPts val="1598"/>
              </a:spcBef>
              <a:buChar char="–"/>
              <a:tabLst>
                <a:tab pos="760258" algn="l"/>
                <a:tab pos="760834" algn="l"/>
              </a:tabLst>
            </a:pP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background</a:t>
            </a:r>
            <a:endParaRPr sz="2000" dirty="0">
              <a:latin typeface="Arial MT"/>
              <a:cs typeface="Arial MT"/>
            </a:endParaRPr>
          </a:p>
          <a:p>
            <a:pPr marL="760258" lvl="1" indent="-288195">
              <a:spcBef>
                <a:spcPts val="1598"/>
              </a:spcBef>
              <a:buChar char="–"/>
              <a:tabLst>
                <a:tab pos="760258" algn="l"/>
                <a:tab pos="760834" algn="l"/>
              </a:tabLst>
            </a:pP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border</a:t>
            </a:r>
            <a:endParaRPr sz="2000" dirty="0">
              <a:latin typeface="Arial MT"/>
              <a:cs typeface="Arial MT"/>
            </a:endParaRPr>
          </a:p>
          <a:p>
            <a:pPr marL="472639">
              <a:spcBef>
                <a:spcPts val="1598"/>
              </a:spcBef>
              <a:tabLst>
                <a:tab pos="830577" algn="l"/>
              </a:tabLst>
            </a:pP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–	…</a:t>
            </a:r>
            <a:endParaRPr sz="2000" dirty="0">
              <a:latin typeface="Arial MT"/>
              <a:cs typeface="Arial MT"/>
            </a:endParaRPr>
          </a:p>
          <a:p>
            <a:pPr marL="11528">
              <a:spcBef>
                <a:spcPts val="1598"/>
              </a:spcBef>
              <a:buClr>
                <a:srgbClr val="585858"/>
              </a:buClr>
              <a:tabLst>
                <a:tab pos="356785" algn="l"/>
                <a:tab pos="357361" algn="l"/>
              </a:tabLst>
            </a:pPr>
            <a:endParaRPr sz="22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59663" y="322729"/>
            <a:ext cx="3463880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dirty="0">
                <a:solidFill>
                  <a:srgbClr val="585858"/>
                </a:solidFill>
              </a:rPr>
              <a:t>Les</a:t>
            </a:r>
            <a:r>
              <a:rPr sz="2700" spc="-27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couleurs</a:t>
            </a:r>
            <a:r>
              <a:rPr sz="2700" spc="-32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en</a:t>
            </a:r>
            <a:r>
              <a:rPr sz="2700" spc="-27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CSS</a:t>
            </a:r>
            <a:endParaRPr sz="2700"/>
          </a:p>
        </p:txBody>
      </p:sp>
    </p:spTree>
    <p:extLst>
      <p:ext uri="{BB962C8B-B14F-4D97-AF65-F5344CB8AC3E}">
        <p14:creationId xmlns:p14="http://schemas.microsoft.com/office/powerpoint/2010/main" val="38520343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98230" y="322729"/>
            <a:ext cx="3791935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spc="-5" dirty="0">
                <a:solidFill>
                  <a:srgbClr val="585858"/>
                </a:solidFill>
              </a:rPr>
              <a:t>Récupérer</a:t>
            </a:r>
            <a:r>
              <a:rPr sz="2700" spc="-41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une</a:t>
            </a:r>
            <a:r>
              <a:rPr sz="2700" spc="-41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couleur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495828" y="1613647"/>
            <a:ext cx="6515532" cy="1848778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357361" indent="-346410">
              <a:spcBef>
                <a:spcPts val="91"/>
              </a:spcBef>
              <a:buClr>
                <a:srgbClr val="585858"/>
              </a:buClr>
              <a:buChar char="•"/>
              <a:tabLst>
                <a:tab pos="357361" algn="l"/>
                <a:tab pos="357938" algn="l"/>
              </a:tabLst>
            </a:pPr>
            <a:r>
              <a:rPr sz="20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Colozilla</a:t>
            </a:r>
            <a:r>
              <a:rPr sz="2000" spc="-32" dirty="0">
                <a:solidFill>
                  <a:srgbClr val="C24E06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ou</a:t>
            </a:r>
            <a:r>
              <a:rPr sz="2000" spc="-27" dirty="0">
                <a:solidFill>
                  <a:srgbClr val="C24E06"/>
                </a:solidFill>
                <a:latin typeface="Arial MT"/>
                <a:cs typeface="Arial MT"/>
              </a:rPr>
              <a:t> </a:t>
            </a:r>
            <a:r>
              <a:rPr sz="20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Rainbow</a:t>
            </a:r>
            <a:endParaRPr sz="2000">
              <a:latin typeface="Arial MT"/>
              <a:cs typeface="Arial MT"/>
            </a:endParaRPr>
          </a:p>
          <a:p>
            <a:pPr marL="357361" indent="-346410">
              <a:spcBef>
                <a:spcPts val="1598"/>
              </a:spcBef>
              <a:buChar char="•"/>
              <a:tabLst>
                <a:tab pos="357361" algn="l"/>
                <a:tab pos="357938" algn="l"/>
              </a:tabLst>
            </a:pP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Copie</a:t>
            </a:r>
            <a:r>
              <a:rPr sz="20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automatique</a:t>
            </a:r>
            <a:r>
              <a:rPr sz="20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0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couleur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 dans</a:t>
            </a:r>
            <a:r>
              <a:rPr sz="20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presse</a:t>
            </a:r>
            <a:r>
              <a:rPr sz="20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papier</a:t>
            </a:r>
            <a:endParaRPr sz="2000">
              <a:latin typeface="Arial MT"/>
              <a:cs typeface="Arial MT"/>
            </a:endParaRPr>
          </a:p>
          <a:p>
            <a:pPr marL="357361" indent="-346410">
              <a:spcBef>
                <a:spcPts val="1598"/>
              </a:spcBef>
              <a:buChar char="•"/>
              <a:tabLst>
                <a:tab pos="357361" algn="l"/>
                <a:tab pos="357938" algn="l"/>
              </a:tabLst>
            </a:pP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Choix</a:t>
            </a:r>
            <a:r>
              <a:rPr sz="20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0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couleurs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hexa,</a:t>
            </a:r>
            <a:r>
              <a:rPr sz="20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RGB,</a:t>
            </a:r>
            <a:r>
              <a:rPr sz="20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HSL,</a:t>
            </a:r>
            <a:r>
              <a:rPr sz="20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etc.</a:t>
            </a:r>
            <a:endParaRPr sz="2000">
              <a:latin typeface="Arial MT"/>
              <a:cs typeface="Arial MT"/>
            </a:endParaRPr>
          </a:p>
          <a:p>
            <a:pPr marL="357361" indent="-346410">
              <a:spcBef>
                <a:spcPts val="1598"/>
              </a:spcBef>
              <a:buChar char="•"/>
              <a:tabLst>
                <a:tab pos="357361" algn="l"/>
                <a:tab pos="357938" algn="l"/>
              </a:tabLst>
            </a:pP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Création</a:t>
            </a:r>
            <a:r>
              <a:rPr sz="20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0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palettes</a:t>
            </a:r>
            <a:r>
              <a:rPr sz="20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0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couleurs,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etc.</a:t>
            </a:r>
            <a:endParaRPr sz="20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5897600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556" y="1348548"/>
            <a:ext cx="5736620" cy="1801874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357361" indent="-345834">
              <a:spcBef>
                <a:spcPts val="91"/>
              </a:spcBef>
              <a:buChar char="•"/>
              <a:tabLst>
                <a:tab pos="356785" algn="l"/>
                <a:tab pos="357361" algn="l"/>
              </a:tabLst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Unité</a:t>
            </a:r>
            <a:r>
              <a:rPr sz="2200" spc="-27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«</a:t>
            </a:r>
            <a:r>
              <a:rPr sz="2200" spc="-27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fixe</a:t>
            </a:r>
            <a:r>
              <a:rPr sz="22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»</a:t>
            </a:r>
            <a:endParaRPr sz="2200">
              <a:latin typeface="Arial MT"/>
              <a:cs typeface="Arial MT"/>
            </a:endParaRPr>
          </a:p>
          <a:p>
            <a:pPr marL="357361" indent="-345834">
              <a:spcBef>
                <a:spcPts val="1652"/>
              </a:spcBef>
              <a:buChar char="•"/>
              <a:tabLst>
                <a:tab pos="356785" algn="l"/>
                <a:tab pos="357361" algn="l"/>
              </a:tabLst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Dépendance</a:t>
            </a:r>
            <a:r>
              <a:rPr sz="2200" spc="-23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22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2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résolution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du</a:t>
            </a:r>
            <a:r>
              <a:rPr sz="22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périphérique</a:t>
            </a:r>
            <a:endParaRPr sz="2200">
              <a:latin typeface="Arial MT"/>
              <a:cs typeface="Arial MT"/>
            </a:endParaRPr>
          </a:p>
          <a:p>
            <a:pPr marL="357361" indent="-345834">
              <a:spcBef>
                <a:spcPts val="1743"/>
              </a:spcBef>
              <a:buChar char="•"/>
              <a:tabLst>
                <a:tab pos="356785" algn="l"/>
                <a:tab pos="357361" algn="l"/>
              </a:tabLst>
            </a:pPr>
            <a:r>
              <a:rPr sz="2200" spc="-32" dirty="0">
                <a:solidFill>
                  <a:srgbClr val="585858"/>
                </a:solidFill>
                <a:latin typeface="Arial MT"/>
                <a:cs typeface="Arial MT"/>
              </a:rPr>
              <a:t>Valeur</a:t>
            </a:r>
            <a:r>
              <a:rPr sz="22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«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compilée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»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finale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en</a:t>
            </a:r>
            <a:r>
              <a:rPr sz="22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CSS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74578" y="322729"/>
            <a:ext cx="2042698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dirty="0">
                <a:solidFill>
                  <a:srgbClr val="585858"/>
                </a:solidFill>
              </a:rPr>
              <a:t>Le</a:t>
            </a:r>
            <a:r>
              <a:rPr sz="2700" spc="-32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Pixel</a:t>
            </a:r>
            <a:r>
              <a:rPr sz="2700" spc="-27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-</a:t>
            </a:r>
            <a:r>
              <a:rPr sz="2700" spc="-32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px</a:t>
            </a:r>
            <a:endParaRPr sz="2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4423" y="4177040"/>
            <a:ext cx="1756803" cy="71845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20307" y="3988014"/>
            <a:ext cx="3355491" cy="95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2463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556" y="1348548"/>
            <a:ext cx="7921149" cy="124531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357361" indent="-345834">
              <a:spcBef>
                <a:spcPts val="91"/>
              </a:spcBef>
              <a:buChar char="•"/>
              <a:tabLst>
                <a:tab pos="356785" algn="l"/>
                <a:tab pos="357361" algn="l"/>
              </a:tabLst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Unité</a:t>
            </a:r>
            <a:r>
              <a:rPr sz="22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fluide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utilisée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pour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les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polices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d’écriture</a:t>
            </a:r>
            <a:endParaRPr sz="2200">
              <a:latin typeface="Arial MT"/>
              <a:cs typeface="Arial MT"/>
            </a:endParaRPr>
          </a:p>
          <a:p>
            <a:pPr marL="357361" indent="-345834">
              <a:spcBef>
                <a:spcPts val="1652"/>
              </a:spcBef>
              <a:buChar char="•"/>
              <a:tabLst>
                <a:tab pos="356785" algn="l"/>
                <a:tab pos="357361" algn="l"/>
              </a:tabLst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Sa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taille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est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relative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taille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de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police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l’élément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parent.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51713" y="322729"/>
            <a:ext cx="2675744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dirty="0">
                <a:solidFill>
                  <a:srgbClr val="585858"/>
                </a:solidFill>
              </a:rPr>
              <a:t>Le</a:t>
            </a:r>
            <a:r>
              <a:rPr sz="2700" spc="-27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cadratin</a:t>
            </a:r>
            <a:r>
              <a:rPr sz="2700" spc="-32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-</a:t>
            </a:r>
            <a:r>
              <a:rPr sz="2700" spc="-27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em</a:t>
            </a:r>
            <a:endParaRPr sz="2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045" y="3653313"/>
            <a:ext cx="7894842" cy="165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536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556" y="1196404"/>
            <a:ext cx="7870989" cy="1494547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357361" marR="4611" indent="-345834">
              <a:lnSpc>
                <a:spcPct val="145800"/>
              </a:lnSpc>
              <a:spcBef>
                <a:spcPts val="91"/>
              </a:spcBef>
              <a:buChar char="•"/>
              <a:tabLst>
                <a:tab pos="356785" algn="l"/>
                <a:tab pos="357361" algn="l"/>
              </a:tabLst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Utiliser des polices en em permet de garder le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rythme </a:t>
            </a:r>
            <a:r>
              <a:rPr sz="2200" spc="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typographique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et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les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proportions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entre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les 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différents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éléments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51713" y="322729"/>
            <a:ext cx="2675744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dirty="0">
                <a:solidFill>
                  <a:srgbClr val="585858"/>
                </a:solidFill>
              </a:rPr>
              <a:t>Le</a:t>
            </a:r>
            <a:r>
              <a:rPr sz="2700" spc="-27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cadratin</a:t>
            </a:r>
            <a:r>
              <a:rPr sz="2700" spc="-32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-</a:t>
            </a:r>
            <a:r>
              <a:rPr sz="2700" spc="-27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em</a:t>
            </a:r>
            <a:endParaRPr sz="2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67218" y="3065929"/>
            <a:ext cx="2888237" cy="273167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3065930"/>
            <a:ext cx="3009564" cy="1924850"/>
            <a:chOff x="0" y="3378200"/>
            <a:chExt cx="3314700" cy="21209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78200"/>
              <a:ext cx="3314700" cy="1498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1000" y="4749800"/>
              <a:ext cx="1651000" cy="749300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6192091" y="3065929"/>
            <a:ext cx="2951909" cy="3434763"/>
            <a:chOff x="6819900" y="3378200"/>
            <a:chExt cx="3251200" cy="378460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19900" y="3378200"/>
              <a:ext cx="3042058" cy="34925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47100" y="6540500"/>
              <a:ext cx="1524000" cy="622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34818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79" y="6569849"/>
            <a:ext cx="176999" cy="11936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700" dirty="0">
                <a:solidFill>
                  <a:srgbClr val="909090"/>
                </a:solidFill>
                <a:latin typeface="Arial MT"/>
                <a:cs typeface="Arial MT"/>
              </a:rPr>
              <a:t>244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59072" y="6293223"/>
            <a:ext cx="1635081" cy="242473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15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  <a:hlinkClick r:id="rId2"/>
              </a:rPr>
              <a:t>http://pxtoem.com/</a:t>
            </a:r>
            <a:endParaRPr sz="15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82527" y="322729"/>
            <a:ext cx="2815845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spc="-5" dirty="0">
                <a:solidFill>
                  <a:srgbClr val="585858"/>
                </a:solidFill>
              </a:rPr>
              <a:t>Conversion</a:t>
            </a:r>
            <a:r>
              <a:rPr sz="2700" spc="-77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d'em</a:t>
            </a:r>
            <a:endParaRPr sz="27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556017"/>
            <a:ext cx="9144000" cy="373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761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3779" y="6569849"/>
            <a:ext cx="176999" cy="11936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700" dirty="0">
                <a:solidFill>
                  <a:srgbClr val="909090"/>
                </a:solidFill>
                <a:latin typeface="Arial MT"/>
                <a:cs typeface="Arial MT"/>
              </a:rPr>
              <a:t>245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7556" y="1348549"/>
            <a:ext cx="8659126" cy="1319156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357361" indent="-345834">
              <a:spcBef>
                <a:spcPts val="91"/>
              </a:spcBef>
              <a:buChar char="•"/>
              <a:tabLst>
                <a:tab pos="356785" algn="l"/>
                <a:tab pos="357361" algn="l"/>
              </a:tabLst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Unités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fluides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(relatives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taille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de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leur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parent)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endParaRPr sz="2200">
              <a:latin typeface="Arial MT"/>
              <a:cs typeface="Arial MT"/>
            </a:endParaRPr>
          </a:p>
          <a:p>
            <a:pPr marL="760258" marR="4611" indent="-288195">
              <a:lnSpc>
                <a:spcPct val="147800"/>
              </a:lnSpc>
              <a:spcBef>
                <a:spcPts val="504"/>
              </a:spcBef>
              <a:tabLst>
                <a:tab pos="760258" algn="l"/>
              </a:tabLst>
            </a:pP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–	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%: proportion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relative à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la dimension de l'élément parent ou la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taille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de </a:t>
            </a:r>
            <a:r>
              <a:rPr sz="2000" spc="-5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police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selon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la propriété.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986502" y="322729"/>
            <a:ext cx="3215390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dirty="0">
                <a:solidFill>
                  <a:srgbClr val="585858"/>
                </a:solidFill>
              </a:rPr>
              <a:t>Le</a:t>
            </a:r>
            <a:r>
              <a:rPr sz="2700" spc="-32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pourcentage</a:t>
            </a:r>
            <a:r>
              <a:rPr sz="2700" spc="-27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:</a:t>
            </a:r>
            <a:r>
              <a:rPr sz="2700" spc="-32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%</a:t>
            </a:r>
            <a:endParaRPr sz="27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7510" y="3330449"/>
            <a:ext cx="6584483" cy="299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170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79" y="6569849"/>
            <a:ext cx="176999" cy="11936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700" dirty="0">
                <a:solidFill>
                  <a:srgbClr val="909090"/>
                </a:solidFill>
                <a:latin typeface="Arial MT"/>
                <a:cs typeface="Arial MT"/>
              </a:rPr>
              <a:t>246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7556" y="1196404"/>
            <a:ext cx="8579563" cy="4093143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357361" marR="4611" indent="-345834">
              <a:lnSpc>
                <a:spcPct val="145800"/>
              </a:lnSpc>
              <a:spcBef>
                <a:spcPts val="91"/>
              </a:spcBef>
              <a:buChar char="•"/>
              <a:tabLst>
                <a:tab pos="356785" algn="l"/>
                <a:tab pos="357361" algn="l"/>
              </a:tabLst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"px"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pour exprimer une dimension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fixe (indépendante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 la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taille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police)</a:t>
            </a:r>
            <a:endParaRPr sz="2200">
              <a:latin typeface="Arial MT"/>
              <a:cs typeface="Arial MT"/>
            </a:endParaRPr>
          </a:p>
          <a:p>
            <a:pPr marL="357361" marR="65132" indent="-345834">
              <a:lnSpc>
                <a:spcPct val="145800"/>
              </a:lnSpc>
              <a:spcBef>
                <a:spcPts val="454"/>
              </a:spcBef>
              <a:buClr>
                <a:srgbClr val="585858"/>
              </a:buClr>
              <a:buFont typeface="Arial MT"/>
              <a:buChar char="•"/>
              <a:tabLst>
                <a:tab pos="434021" algn="l"/>
                <a:tab pos="434598" algn="l"/>
              </a:tabLst>
            </a:pPr>
            <a:r>
              <a:rPr dirty="0"/>
              <a:t>	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"em"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pour attribuer des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tailles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 polices en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fonction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 la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taille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police de leur parent.</a:t>
            </a:r>
            <a:endParaRPr sz="2200">
              <a:latin typeface="Arial MT"/>
              <a:cs typeface="Arial MT"/>
            </a:endParaRPr>
          </a:p>
          <a:p>
            <a:pPr marL="357361" marR="130840" indent="-345834">
              <a:lnSpc>
                <a:spcPct val="145800"/>
              </a:lnSpc>
              <a:spcBef>
                <a:spcPts val="454"/>
              </a:spcBef>
              <a:buChar char="•"/>
              <a:tabLst>
                <a:tab pos="356785" algn="l"/>
                <a:tab pos="357361" algn="l"/>
              </a:tabLst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"%"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pour attribuer des dimensions proportionnées aux dimensions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l'élément parent.</a:t>
            </a:r>
            <a:endParaRPr sz="2200">
              <a:latin typeface="Arial MT"/>
              <a:cs typeface="Arial MT"/>
            </a:endParaRPr>
          </a:p>
          <a:p>
            <a:pPr marL="357361" marR="1516481">
              <a:lnSpc>
                <a:spcPts val="3812"/>
              </a:lnSpc>
              <a:spcBef>
                <a:spcPts val="54"/>
              </a:spcBef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Une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mise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en page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fluide s'appuie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généralement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sur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un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dimensionnement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des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éléments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en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pourcentage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56278" y="322729"/>
            <a:ext cx="4886217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dirty="0">
                <a:solidFill>
                  <a:srgbClr val="585858"/>
                </a:solidFill>
              </a:rPr>
              <a:t>En</a:t>
            </a:r>
            <a:r>
              <a:rPr sz="2700" spc="-18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web,</a:t>
            </a:r>
            <a:r>
              <a:rPr sz="2700" spc="-18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quelle</a:t>
            </a:r>
            <a:r>
              <a:rPr sz="2700" spc="-18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unité</a:t>
            </a:r>
            <a:r>
              <a:rPr sz="2700" spc="-18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utiliser</a:t>
            </a:r>
            <a:r>
              <a:rPr sz="2700" spc="-36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?</a:t>
            </a:r>
            <a:endParaRPr sz="2700"/>
          </a:p>
        </p:txBody>
      </p:sp>
      <p:sp>
        <p:nvSpPr>
          <p:cNvPr id="5" name="object 5"/>
          <p:cNvSpPr/>
          <p:nvPr/>
        </p:nvSpPr>
        <p:spPr>
          <a:xfrm>
            <a:off x="5662168" y="620011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6738">
            <a:solidFill>
              <a:srgbClr val="C24E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62168" y="644216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6738">
            <a:solidFill>
              <a:srgbClr val="C24E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62168" y="668421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16738">
            <a:solidFill>
              <a:srgbClr val="C24E0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49996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0071100" h="7556500">
                <a:moveTo>
                  <a:pt x="10071100" y="0"/>
                </a:moveTo>
                <a:lnTo>
                  <a:pt x="0" y="0"/>
                </a:lnTo>
                <a:lnTo>
                  <a:pt x="0" y="7556500"/>
                </a:lnTo>
                <a:lnTo>
                  <a:pt x="10071100" y="7556500"/>
                </a:lnTo>
                <a:lnTo>
                  <a:pt x="10071100" y="0"/>
                </a:lnTo>
                <a:close/>
              </a:path>
            </a:pathLst>
          </a:custGeom>
          <a:solidFill>
            <a:srgbClr val="192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55380" y="3802962"/>
            <a:ext cx="6578951" cy="10373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5380" y="3874431"/>
            <a:ext cx="6578951" cy="10373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3779" y="6569849"/>
            <a:ext cx="176999" cy="11936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700" dirty="0">
                <a:solidFill>
                  <a:srgbClr val="909090"/>
                </a:solidFill>
                <a:latin typeface="Arial MT"/>
                <a:cs typeface="Arial MT"/>
              </a:rPr>
              <a:t>247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7200" y="241411"/>
            <a:ext cx="8229600" cy="1209454"/>
          </a:xfrm>
          <a:prstGeom prst="rect">
            <a:avLst/>
          </a:prstGeom>
        </p:spPr>
        <p:txBody>
          <a:bodyPr vert="horz" wrap="square" lIns="0" tIns="54757" rIns="0" bIns="0" rtlCol="0">
            <a:spAutoFit/>
          </a:bodyPr>
          <a:lstStyle/>
          <a:p>
            <a:pPr marL="1870384" marR="4611" indent="-1245578">
              <a:lnSpc>
                <a:spcPts val="4539"/>
              </a:lnSpc>
              <a:spcBef>
                <a:spcPts val="431"/>
              </a:spcBef>
            </a:pPr>
            <a:r>
              <a:rPr dirty="0"/>
              <a:t>Propriétés</a:t>
            </a:r>
            <a:r>
              <a:rPr spc="-45" dirty="0"/>
              <a:t> </a:t>
            </a:r>
            <a:r>
              <a:rPr dirty="0"/>
              <a:t>de</a:t>
            </a:r>
            <a:r>
              <a:rPr spc="-45" dirty="0"/>
              <a:t> </a:t>
            </a:r>
            <a:r>
              <a:rPr spc="-5" dirty="0"/>
              <a:t>typographie, </a:t>
            </a:r>
            <a:r>
              <a:rPr spc="-1094" dirty="0"/>
              <a:t> </a:t>
            </a:r>
            <a:r>
              <a:rPr dirty="0"/>
              <a:t>polices</a:t>
            </a:r>
            <a:r>
              <a:rPr spc="-9" dirty="0"/>
              <a:t> </a:t>
            </a:r>
            <a:r>
              <a:rPr spc="-5" dirty="0"/>
              <a:t>et</a:t>
            </a:r>
            <a:r>
              <a:rPr spc="-14" dirty="0"/>
              <a:t> </a:t>
            </a:r>
            <a:r>
              <a:rPr dirty="0"/>
              <a:t>puces</a:t>
            </a:r>
          </a:p>
        </p:txBody>
      </p:sp>
    </p:spTree>
    <p:extLst>
      <p:ext uri="{BB962C8B-B14F-4D97-AF65-F5344CB8AC3E}">
        <p14:creationId xmlns:p14="http://schemas.microsoft.com/office/powerpoint/2010/main" val="30931346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76612" cy="6858000"/>
          </a:xfrm>
          <a:custGeom>
            <a:avLst/>
            <a:gdLst/>
            <a:ahLst/>
            <a:cxnLst/>
            <a:rect l="l" t="t" r="r" b="b"/>
            <a:pathLst>
              <a:path w="5040630" h="7556500">
                <a:moveTo>
                  <a:pt x="0" y="0"/>
                </a:moveTo>
                <a:lnTo>
                  <a:pt x="5040312" y="0"/>
                </a:lnTo>
                <a:lnTo>
                  <a:pt x="5040312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3779" y="6569849"/>
            <a:ext cx="176999" cy="11936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700" dirty="0">
                <a:solidFill>
                  <a:srgbClr val="909090"/>
                </a:solidFill>
                <a:latin typeface="Arial MT"/>
                <a:cs typeface="Arial MT"/>
              </a:rPr>
              <a:t>248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7557" y="507146"/>
            <a:ext cx="1888184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dirty="0"/>
              <a:t>Font-family</a:t>
            </a:r>
            <a:endParaRPr sz="2700"/>
          </a:p>
        </p:txBody>
      </p:sp>
      <p:sp>
        <p:nvSpPr>
          <p:cNvPr id="6" name="object 6"/>
          <p:cNvSpPr txBox="1"/>
          <p:nvPr/>
        </p:nvSpPr>
        <p:spPr>
          <a:xfrm>
            <a:off x="230618" y="1613647"/>
            <a:ext cx="3845554" cy="1590595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pc="-5" dirty="0">
                <a:solidFill>
                  <a:srgbClr val="FAF9F9"/>
                </a:solidFill>
                <a:latin typeface="Arial MT"/>
                <a:cs typeface="Arial MT"/>
              </a:rPr>
              <a:t>body</a:t>
            </a:r>
            <a:r>
              <a:rPr spc="-4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>
              <a:latin typeface="Arial MT"/>
              <a:cs typeface="Arial MT"/>
            </a:endParaRPr>
          </a:p>
          <a:p>
            <a:pPr marL="11528" marR="4611" indent="127958">
              <a:lnSpc>
                <a:spcPct val="141700"/>
              </a:lnSpc>
              <a:spcBef>
                <a:spcPts val="454"/>
              </a:spcBef>
            </a:pPr>
            <a:r>
              <a:rPr b="1" dirty="0">
                <a:solidFill>
                  <a:srgbClr val="FFAF00"/>
                </a:solidFill>
                <a:latin typeface="Arial"/>
                <a:cs typeface="Arial"/>
              </a:rPr>
              <a:t>font-family:</a:t>
            </a:r>
            <a:r>
              <a:rPr b="1" spc="-9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FFAF00"/>
                </a:solidFill>
                <a:latin typeface="Arial"/>
                <a:cs typeface="Arial"/>
              </a:rPr>
              <a:t>Arial,</a:t>
            </a:r>
            <a:r>
              <a:rPr b="1" spc="-27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FFAF00"/>
                </a:solidFill>
                <a:latin typeface="Arial"/>
                <a:cs typeface="Arial"/>
              </a:rPr>
              <a:t>Helvetica,</a:t>
            </a:r>
            <a:r>
              <a:rPr b="1" spc="-32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FFAF00"/>
                </a:solidFill>
                <a:latin typeface="Arial"/>
                <a:cs typeface="Arial"/>
              </a:rPr>
              <a:t>sans- </a:t>
            </a:r>
            <a:r>
              <a:rPr b="1" spc="-490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FFAF00"/>
                </a:solidFill>
                <a:latin typeface="Arial"/>
                <a:cs typeface="Arial"/>
              </a:rPr>
              <a:t>serif;</a:t>
            </a:r>
            <a:endParaRPr>
              <a:latin typeface="Arial"/>
              <a:cs typeface="Arial"/>
            </a:endParaRPr>
          </a:p>
          <a:p>
            <a:pPr marL="11528">
              <a:spcBef>
                <a:spcPts val="1362"/>
              </a:spcBef>
            </a:pPr>
            <a:r>
              <a:rPr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29496" y="4082172"/>
            <a:ext cx="3756092" cy="46813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20810" y="1774525"/>
            <a:ext cx="3779251" cy="464613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6487142" y="2907622"/>
            <a:ext cx="326901" cy="599355"/>
          </a:xfrm>
          <a:custGeom>
            <a:avLst/>
            <a:gdLst/>
            <a:ahLst/>
            <a:cxnLst/>
            <a:rect l="l" t="t" r="r" b="b"/>
            <a:pathLst>
              <a:path w="360045" h="660400">
                <a:moveTo>
                  <a:pt x="270027" y="0"/>
                </a:moveTo>
                <a:lnTo>
                  <a:pt x="90004" y="0"/>
                </a:lnTo>
                <a:lnTo>
                  <a:pt x="90004" y="480225"/>
                </a:lnTo>
                <a:lnTo>
                  <a:pt x="0" y="480225"/>
                </a:lnTo>
                <a:lnTo>
                  <a:pt x="180022" y="660247"/>
                </a:lnTo>
                <a:lnTo>
                  <a:pt x="360045" y="480225"/>
                </a:lnTo>
                <a:lnTo>
                  <a:pt x="270027" y="480225"/>
                </a:lnTo>
                <a:lnTo>
                  <a:pt x="270027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384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10490" y="6525702"/>
            <a:ext cx="3304755" cy="180918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Initiation</a:t>
            </a:r>
            <a:r>
              <a:rPr sz="11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HTML</a:t>
            </a:r>
            <a:r>
              <a:rPr sz="1100" spc="-4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CSS</a:t>
            </a:r>
            <a:r>
              <a:rPr sz="11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-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Stéphanie</a:t>
            </a:r>
            <a:r>
              <a:rPr sz="11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spc="-14" dirty="0">
                <a:solidFill>
                  <a:srgbClr val="585858"/>
                </a:solidFill>
                <a:latin typeface="Arial MT"/>
                <a:cs typeface="Arial MT"/>
              </a:rPr>
              <a:t>Walter</a:t>
            </a:r>
            <a:r>
              <a:rPr sz="11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-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 2016</a:t>
            </a:r>
            <a:r>
              <a:rPr sz="11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585858"/>
                </a:solidFill>
                <a:latin typeface="Arial MT"/>
                <a:cs typeface="Arial MT"/>
              </a:rPr>
              <a:t>/</a:t>
            </a:r>
            <a:r>
              <a:rPr sz="11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585858"/>
                </a:solidFill>
                <a:latin typeface="Arial MT"/>
                <a:cs typeface="Arial MT"/>
              </a:rPr>
              <a:t>2017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779" y="6569849"/>
            <a:ext cx="176999" cy="11936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700" dirty="0">
                <a:solidFill>
                  <a:srgbClr val="909090"/>
                </a:solidFill>
                <a:latin typeface="Arial MT"/>
                <a:cs typeface="Arial MT"/>
              </a:rPr>
              <a:t>184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0063" y="322730"/>
            <a:ext cx="8163874" cy="430629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spc="-5" dirty="0">
                <a:solidFill>
                  <a:srgbClr val="585858"/>
                </a:solidFill>
              </a:rPr>
              <a:t>Console</a:t>
            </a:r>
            <a:r>
              <a:rPr sz="2700" spc="-18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de</a:t>
            </a:r>
            <a:r>
              <a:rPr sz="2700" spc="-9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debug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:</a:t>
            </a:r>
            <a:r>
              <a:rPr sz="2700" spc="-9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clic</a:t>
            </a:r>
            <a:r>
              <a:rPr sz="2700" spc="-18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droit</a:t>
            </a:r>
            <a:r>
              <a:rPr sz="2700" spc="-9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+</a:t>
            </a:r>
            <a:r>
              <a:rPr sz="2700" spc="-14" dirty="0">
                <a:solidFill>
                  <a:srgbClr val="585858"/>
                </a:solidFill>
              </a:rPr>
              <a:t> </a:t>
            </a:r>
            <a:r>
              <a:rPr sz="2700" dirty="0" err="1">
                <a:solidFill>
                  <a:srgbClr val="585858"/>
                </a:solidFill>
              </a:rPr>
              <a:t>inspecter</a:t>
            </a:r>
            <a:r>
              <a:rPr lang="fr-FR" sz="2700" dirty="0">
                <a:solidFill>
                  <a:srgbClr val="585858"/>
                </a:solidFill>
              </a:rPr>
              <a:t> (ou F12)</a:t>
            </a:r>
            <a:endParaRPr sz="2700" dirty="0"/>
          </a:p>
        </p:txBody>
      </p:sp>
      <p:grpSp>
        <p:nvGrpSpPr>
          <p:cNvPr id="5" name="object 5"/>
          <p:cNvGrpSpPr/>
          <p:nvPr/>
        </p:nvGrpSpPr>
        <p:grpSpPr>
          <a:xfrm>
            <a:off x="0" y="1014292"/>
            <a:ext cx="9144000" cy="5843708"/>
            <a:chOff x="0" y="1117600"/>
            <a:chExt cx="10071100" cy="64389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17600"/>
              <a:ext cx="10071100" cy="3530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254500"/>
              <a:ext cx="10071100" cy="330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35103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335" y="1443060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7258" y="1348548"/>
            <a:ext cx="6080818" cy="124531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03750">
              <a:spcBef>
                <a:spcPts val="91"/>
              </a:spcBef>
            </a:pPr>
            <a:r>
              <a:rPr sz="2200" b="1" dirty="0">
                <a:solidFill>
                  <a:srgbClr val="585858"/>
                </a:solidFill>
                <a:latin typeface="Arial"/>
                <a:cs typeface="Arial"/>
              </a:rPr>
              <a:t>font-family</a:t>
            </a:r>
            <a:r>
              <a:rPr sz="2200" b="1" spc="-9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indiquer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(ou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les)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polices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utiliser</a:t>
            </a:r>
            <a:endParaRPr sz="2200">
              <a:latin typeface="Arial MT"/>
              <a:cs typeface="Arial MT"/>
            </a:endParaRPr>
          </a:p>
          <a:p>
            <a:pPr marL="11528">
              <a:spcBef>
                <a:spcPts val="1652"/>
              </a:spcBef>
            </a:pP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body</a:t>
            </a:r>
            <a:r>
              <a:rPr sz="2200" spc="-18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{</a:t>
            </a:r>
            <a:r>
              <a:rPr sz="2200" spc="-14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b="1" dirty="0">
                <a:solidFill>
                  <a:srgbClr val="00B050"/>
                </a:solidFill>
                <a:latin typeface="Arial"/>
                <a:cs typeface="Arial"/>
              </a:rPr>
              <a:t>font-family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:</a:t>
            </a:r>
            <a:r>
              <a:rPr sz="2200" spc="-136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Arial,</a:t>
            </a:r>
            <a:r>
              <a:rPr sz="2200" spc="-14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Helvetica,</a:t>
            </a:r>
            <a:r>
              <a:rPr sz="2200" spc="-18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sans-serif;}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1335" y="2538035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607" y="2302997"/>
            <a:ext cx="8281489" cy="968188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 marR="4611">
              <a:lnSpc>
                <a:spcPct val="142300"/>
              </a:lnSpc>
              <a:spcBef>
                <a:spcPts val="91"/>
              </a:spcBef>
            </a:pPr>
            <a:r>
              <a:rPr sz="2200" spc="-23" dirty="0">
                <a:solidFill>
                  <a:srgbClr val="585858"/>
                </a:solidFill>
                <a:latin typeface="Arial MT"/>
                <a:cs typeface="Arial MT"/>
              </a:rPr>
              <a:t>L’ordre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des polices appliquées est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celui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 la propriété de gauche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à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droite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655294" y="322729"/>
            <a:ext cx="1888184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dirty="0">
                <a:solidFill>
                  <a:srgbClr val="585858"/>
                </a:solidFill>
              </a:rPr>
              <a:t>Font-family</a:t>
            </a:r>
            <a:endParaRPr sz="2700"/>
          </a:p>
        </p:txBody>
      </p:sp>
    </p:spTree>
    <p:extLst>
      <p:ext uri="{BB962C8B-B14F-4D97-AF65-F5344CB8AC3E}">
        <p14:creationId xmlns:p14="http://schemas.microsoft.com/office/powerpoint/2010/main" val="3175369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557" y="1196404"/>
            <a:ext cx="8705249" cy="2596707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357361" marR="4611" indent="-345834">
              <a:lnSpc>
                <a:spcPct val="145800"/>
              </a:lnSpc>
              <a:spcBef>
                <a:spcPts val="91"/>
              </a:spcBef>
              <a:buChar char="•"/>
              <a:tabLst>
                <a:tab pos="356785" algn="l"/>
                <a:tab pos="357361" algn="l"/>
              </a:tabLst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Il faut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que la police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soit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présente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sur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 poste de 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l’utilisateur,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sinon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navigateur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passe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à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la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suivante.</a:t>
            </a:r>
            <a:endParaRPr sz="2200" dirty="0">
              <a:latin typeface="Arial MT"/>
              <a:cs typeface="Arial MT"/>
            </a:endParaRPr>
          </a:p>
          <a:p>
            <a:pPr marL="357361" marR="681869" indent="-345834">
              <a:lnSpc>
                <a:spcPct val="145900"/>
              </a:lnSpc>
              <a:spcBef>
                <a:spcPts val="449"/>
              </a:spcBef>
              <a:buClr>
                <a:srgbClr val="585858"/>
              </a:buClr>
              <a:buChar char="•"/>
              <a:tabLst>
                <a:tab pos="356785" algn="l"/>
                <a:tab pos="357361" algn="l"/>
              </a:tabLst>
            </a:pPr>
            <a:r>
              <a:rPr sz="2200" u="heavy" spc="-9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  <a:hlinkClick r:id="rId2"/>
              </a:rPr>
              <a:t>www.cssfontstack.com</a:t>
            </a:r>
            <a:r>
              <a:rPr sz="2200" spc="-9" dirty="0">
                <a:solidFill>
                  <a:srgbClr val="C24E06"/>
                </a:solidFill>
                <a:latin typeface="Arial MT"/>
                <a:cs typeface="Arial MT"/>
                <a:hlinkClick r:id="rId2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liste des polices websafe par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système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d’exploitation</a:t>
            </a:r>
            <a:endParaRPr sz="2200" dirty="0">
              <a:latin typeface="Arial MT"/>
              <a:cs typeface="Arial MT"/>
            </a:endParaRPr>
          </a:p>
          <a:p>
            <a:pPr marL="10951">
              <a:spcBef>
                <a:spcPts val="1652"/>
              </a:spcBef>
              <a:buClr>
                <a:srgbClr val="585858"/>
              </a:buClr>
              <a:tabLst>
                <a:tab pos="356209" algn="l"/>
                <a:tab pos="356785" algn="l"/>
              </a:tabLst>
            </a:pPr>
            <a:endParaRPr sz="22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8749" y="322729"/>
            <a:ext cx="3023401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dirty="0">
                <a:solidFill>
                  <a:srgbClr val="585858"/>
                </a:solidFill>
              </a:rPr>
              <a:t>Polices</a:t>
            </a:r>
            <a:r>
              <a:rPr sz="2700" spc="-82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utilisables</a:t>
            </a:r>
            <a:endParaRPr sz="2700"/>
          </a:p>
        </p:txBody>
      </p:sp>
    </p:spTree>
    <p:extLst>
      <p:ext uri="{BB962C8B-B14F-4D97-AF65-F5344CB8AC3E}">
        <p14:creationId xmlns:p14="http://schemas.microsoft.com/office/powerpoint/2010/main" val="33964499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4000" cy="3299908"/>
          </a:xfrm>
          <a:custGeom>
            <a:avLst/>
            <a:gdLst/>
            <a:ahLst/>
            <a:cxnLst/>
            <a:rect l="l" t="t" r="r" b="b"/>
            <a:pathLst>
              <a:path w="10071100" h="3636010">
                <a:moveTo>
                  <a:pt x="0" y="0"/>
                </a:moveTo>
                <a:lnTo>
                  <a:pt x="10071100" y="0"/>
                </a:lnTo>
                <a:lnTo>
                  <a:pt x="10071100" y="3635819"/>
                </a:lnTo>
                <a:lnTo>
                  <a:pt x="0" y="3635819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3779" y="6569849"/>
            <a:ext cx="176999" cy="11936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700" dirty="0">
                <a:solidFill>
                  <a:srgbClr val="909090"/>
                </a:solidFill>
                <a:latin typeface="Arial MT"/>
                <a:cs typeface="Arial MT"/>
              </a:rPr>
              <a:t>251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47738" y="184417"/>
            <a:ext cx="2269280" cy="35500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dirty="0"/>
              <a:t>Police</a:t>
            </a:r>
            <a:r>
              <a:rPr sz="2200" spc="-82" dirty="0"/>
              <a:t> </a:t>
            </a:r>
            <a:r>
              <a:rPr sz="2200" dirty="0"/>
              <a:t>utilisables</a:t>
            </a:r>
            <a:endParaRPr sz="2200"/>
          </a:p>
        </p:txBody>
      </p:sp>
      <p:sp>
        <p:nvSpPr>
          <p:cNvPr id="5" name="object 5"/>
          <p:cNvSpPr txBox="1"/>
          <p:nvPr/>
        </p:nvSpPr>
        <p:spPr>
          <a:xfrm>
            <a:off x="161433" y="4428308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29831" y="4333795"/>
            <a:ext cx="6746727" cy="688749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@font-face</a:t>
            </a:r>
            <a:r>
              <a:rPr sz="2200" spc="-9" dirty="0">
                <a:solidFill>
                  <a:srgbClr val="C24E06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permet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l’utilisation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polices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non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«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safe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»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3484" y="4933149"/>
            <a:ext cx="138947" cy="25786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–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2431" y="4875520"/>
            <a:ext cx="8238248" cy="1742884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algn="ctr">
              <a:spcBef>
                <a:spcPts val="91"/>
              </a:spcBef>
            </a:pPr>
            <a:r>
              <a:rPr sz="2200" dirty="0">
                <a:solidFill>
                  <a:srgbClr val="6F6F6F"/>
                </a:solidFill>
                <a:latin typeface="Arial MT"/>
                <a:cs typeface="Arial MT"/>
              </a:rPr>
              <a:t>Attention</a:t>
            </a:r>
            <a:r>
              <a:rPr sz="2200" spc="-18" dirty="0">
                <a:solidFill>
                  <a:srgbClr val="6F6F6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6F6F6F"/>
                </a:solidFill>
                <a:latin typeface="Arial MT"/>
                <a:cs typeface="Arial MT"/>
              </a:rPr>
              <a:t>au</a:t>
            </a:r>
            <a:r>
              <a:rPr sz="2200" spc="-23" dirty="0">
                <a:solidFill>
                  <a:srgbClr val="6F6F6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6F6F6F"/>
                </a:solidFill>
                <a:latin typeface="Arial MT"/>
                <a:cs typeface="Arial MT"/>
              </a:rPr>
              <a:t>poids</a:t>
            </a:r>
            <a:r>
              <a:rPr sz="2200" spc="-23" dirty="0">
                <a:solidFill>
                  <a:srgbClr val="6F6F6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6F6F6F"/>
                </a:solidFill>
                <a:latin typeface="Arial MT"/>
                <a:cs typeface="Arial MT"/>
              </a:rPr>
              <a:t>au</a:t>
            </a:r>
            <a:r>
              <a:rPr sz="2200" spc="-23" dirty="0">
                <a:solidFill>
                  <a:srgbClr val="6F6F6F"/>
                </a:solidFill>
                <a:latin typeface="Arial MT"/>
                <a:cs typeface="Arial MT"/>
              </a:rPr>
              <a:t> </a:t>
            </a:r>
            <a:r>
              <a:rPr sz="2200" dirty="0" err="1">
                <a:solidFill>
                  <a:srgbClr val="6F6F6F"/>
                </a:solidFill>
                <a:latin typeface="Arial MT"/>
                <a:cs typeface="Arial MT"/>
              </a:rPr>
              <a:t>téléchargement</a:t>
            </a:r>
            <a:r>
              <a:rPr lang="fr-FR" sz="2200" dirty="0">
                <a:solidFill>
                  <a:srgbClr val="6F6F6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6F6F6F"/>
                </a:solidFill>
                <a:latin typeface="Arial MT"/>
                <a:cs typeface="Arial MT"/>
              </a:rPr>
              <a:t>Attention</a:t>
            </a:r>
            <a:r>
              <a:rPr sz="2200" spc="-27" dirty="0">
                <a:solidFill>
                  <a:srgbClr val="6F6F6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6F6F6F"/>
                </a:solidFill>
                <a:latin typeface="Arial MT"/>
                <a:cs typeface="Arial MT"/>
              </a:rPr>
              <a:t>aux</a:t>
            </a:r>
            <a:r>
              <a:rPr sz="2200" spc="-32" dirty="0">
                <a:solidFill>
                  <a:srgbClr val="6F6F6F"/>
                </a:solidFill>
                <a:latin typeface="Arial MT"/>
                <a:cs typeface="Arial MT"/>
              </a:rPr>
              <a:t> </a:t>
            </a:r>
            <a:r>
              <a:rPr sz="2200" spc="-5" dirty="0" err="1">
                <a:solidFill>
                  <a:srgbClr val="6F6F6F"/>
                </a:solidFill>
                <a:latin typeface="Arial MT"/>
                <a:cs typeface="Arial MT"/>
              </a:rPr>
              <a:t>licences</a:t>
            </a:r>
            <a:endParaRPr lang="fr-FR" sz="2200" spc="-5" dirty="0">
              <a:solidFill>
                <a:srgbClr val="6F6F6F"/>
              </a:solidFill>
              <a:latin typeface="Arial MT"/>
              <a:cs typeface="Arial MT"/>
            </a:endParaRPr>
          </a:p>
          <a:p>
            <a:pPr algn="ctr">
              <a:spcBef>
                <a:spcPts val="91"/>
              </a:spcBef>
            </a:pPr>
            <a:endParaRPr lang="fr-FR" sz="2200" spc="-5" dirty="0">
              <a:solidFill>
                <a:srgbClr val="6F6F6F"/>
              </a:solidFill>
              <a:latin typeface="Arial MT"/>
              <a:cs typeface="Arial MT"/>
            </a:endParaRPr>
          </a:p>
          <a:p>
            <a:pPr algn="ctr">
              <a:spcBef>
                <a:spcPts val="91"/>
              </a:spcBef>
            </a:pPr>
            <a:r>
              <a:rPr lang="fr-FR" sz="2200" dirty="0"/>
              <a:t>@import url("https://fonts.googleapis.com/css2?family=</a:t>
            </a:r>
            <a:r>
              <a:rPr lang="fr-FR" sz="2200" dirty="0" err="1"/>
              <a:t>Ubuntu&amp;display</a:t>
            </a:r>
            <a:r>
              <a:rPr lang="fr-FR" sz="2200" dirty="0"/>
              <a:t>=swap</a:t>
            </a:r>
            <a:r>
              <a:rPr lang="fr-FR" sz="2200" dirty="0"/>
              <a:t>"); </a:t>
            </a:r>
            <a:r>
              <a:rPr lang="fr-FR" sz="2200" u="sng" dirty="0"/>
              <a:t>puis</a:t>
            </a:r>
            <a:r>
              <a:rPr lang="fr-FR" sz="2200" dirty="0"/>
              <a:t> </a:t>
            </a:r>
            <a:r>
              <a:rPr lang="fr-FR" sz="2200" dirty="0"/>
              <a:t>font-</a:t>
            </a:r>
            <a:r>
              <a:rPr lang="fr-FR" sz="2200" dirty="0" err="1"/>
              <a:t>family</a:t>
            </a:r>
            <a:r>
              <a:rPr lang="fr-FR" sz="2200" dirty="0"/>
              <a:t>: "Ubuntu", sans-</a:t>
            </a:r>
            <a:r>
              <a:rPr lang="fr-FR" sz="2200" dirty="0" err="1"/>
              <a:t>serif</a:t>
            </a:r>
            <a:r>
              <a:rPr lang="fr-FR" sz="2200" dirty="0"/>
              <a:t>;</a:t>
            </a:r>
          </a:p>
          <a:p>
            <a:pPr algn="ctr">
              <a:spcBef>
                <a:spcPts val="91"/>
              </a:spcBef>
            </a:pPr>
            <a:r>
              <a:rPr lang="fr-FR" sz="2200" dirty="0">
                <a:latin typeface="Arial MT"/>
                <a:cs typeface="Arial MT"/>
              </a:rPr>
              <a:t>Dans le </a:t>
            </a:r>
            <a:r>
              <a:rPr lang="fr-FR" sz="2200" dirty="0" err="1">
                <a:latin typeface="Arial MT"/>
                <a:cs typeface="Arial MT"/>
              </a:rPr>
              <a:t>css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3484" y="5474874"/>
            <a:ext cx="138947" cy="25786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1600" dirty="0">
                <a:solidFill>
                  <a:srgbClr val="666666"/>
                </a:solidFill>
                <a:latin typeface="Arial MT"/>
                <a:cs typeface="Arial MT"/>
              </a:rPr>
              <a:t>–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76545" y="484094"/>
            <a:ext cx="8567455" cy="3112034"/>
            <a:chOff x="635000" y="533400"/>
            <a:chExt cx="9436100" cy="342900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000" y="533400"/>
              <a:ext cx="6997700" cy="30607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70800" y="2895600"/>
              <a:ext cx="2400300" cy="1066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21097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3779" y="6569849"/>
            <a:ext cx="176999" cy="11936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700" dirty="0">
                <a:solidFill>
                  <a:srgbClr val="909090"/>
                </a:solidFill>
                <a:latin typeface="Arial MT"/>
                <a:cs typeface="Arial MT"/>
              </a:rPr>
              <a:t>252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7556" y="1348548"/>
            <a:ext cx="7722241" cy="1214534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357361" indent="-345834">
              <a:spcBef>
                <a:spcPts val="91"/>
              </a:spcBef>
              <a:buChar char="•"/>
              <a:tabLst>
                <a:tab pos="356785" algn="l"/>
                <a:tab pos="357361" algn="l"/>
              </a:tabLst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Quelques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ressources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pour</a:t>
            </a:r>
            <a:r>
              <a:rPr sz="22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trouver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des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polices</a:t>
            </a:r>
            <a:r>
              <a:rPr sz="22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compatibles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endParaRPr sz="2200">
              <a:latin typeface="Arial MT"/>
              <a:cs typeface="Arial MT"/>
            </a:endParaRPr>
          </a:p>
          <a:p>
            <a:pPr marL="472639">
              <a:spcBef>
                <a:spcPts val="1652"/>
              </a:spcBef>
              <a:tabLst>
                <a:tab pos="760258" algn="l"/>
              </a:tabLst>
            </a:pP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–	</a:t>
            </a:r>
            <a:r>
              <a:rPr sz="20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Google</a:t>
            </a:r>
            <a:r>
              <a:rPr sz="2000" u="heavy" spc="-27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 </a:t>
            </a:r>
            <a:r>
              <a:rPr sz="2000" u="heavy" spc="-14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Web</a:t>
            </a:r>
            <a:r>
              <a:rPr sz="2000" u="heavy" spc="-23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 </a:t>
            </a:r>
            <a:r>
              <a:rPr sz="20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Fonts</a:t>
            </a:r>
            <a:r>
              <a:rPr sz="2000" u="heavy" spc="-132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 </a:t>
            </a:r>
            <a:r>
              <a:rPr sz="2000"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API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78749" y="322729"/>
            <a:ext cx="3023401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dirty="0">
                <a:solidFill>
                  <a:srgbClr val="585858"/>
                </a:solidFill>
              </a:rPr>
              <a:t>Polices</a:t>
            </a:r>
            <a:r>
              <a:rPr sz="2700" spc="-82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utilisables</a:t>
            </a:r>
            <a:endParaRPr sz="27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0126" y="3076997"/>
            <a:ext cx="6860883" cy="244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521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79" y="6569849"/>
            <a:ext cx="176999" cy="11936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700" dirty="0">
                <a:solidFill>
                  <a:srgbClr val="909090"/>
                </a:solidFill>
                <a:latin typeface="Arial MT"/>
                <a:cs typeface="Arial MT"/>
              </a:rPr>
              <a:t>253</a:t>
            </a:r>
            <a:endParaRPr sz="7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92681" y="4080222"/>
            <a:ext cx="3136404" cy="255878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78749" y="322729"/>
            <a:ext cx="3023401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dirty="0">
                <a:solidFill>
                  <a:srgbClr val="585858"/>
                </a:solidFill>
              </a:rPr>
              <a:t>Polices</a:t>
            </a:r>
            <a:r>
              <a:rPr sz="2700" spc="-82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utilisables</a:t>
            </a:r>
            <a:endParaRPr sz="2700"/>
          </a:p>
        </p:txBody>
      </p:sp>
      <p:sp>
        <p:nvSpPr>
          <p:cNvPr id="5" name="object 5"/>
          <p:cNvSpPr txBox="1"/>
          <p:nvPr/>
        </p:nvSpPr>
        <p:spPr>
          <a:xfrm>
            <a:off x="495828" y="1613647"/>
            <a:ext cx="3695652" cy="2229138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357361" indent="-346410">
              <a:spcBef>
                <a:spcPts val="91"/>
              </a:spcBef>
              <a:buClr>
                <a:srgbClr val="585858"/>
              </a:buClr>
              <a:buChar char="•"/>
              <a:tabLst>
                <a:tab pos="357361" algn="l"/>
                <a:tab pos="357938" algn="l"/>
              </a:tabLst>
            </a:pPr>
            <a:r>
              <a:rPr sz="2000" u="heavy" spc="-9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  <a:hlinkClick r:id="rId3"/>
              </a:rPr>
              <a:t>http://www.fontsquirrel.com</a:t>
            </a:r>
            <a:endParaRPr sz="2000">
              <a:latin typeface="Arial MT"/>
              <a:cs typeface="Arial MT"/>
            </a:endParaRPr>
          </a:p>
          <a:p>
            <a:pPr marL="357361" marR="4611" indent="-345834">
              <a:lnSpc>
                <a:spcPct val="147700"/>
              </a:lnSpc>
              <a:spcBef>
                <a:spcPts val="454"/>
              </a:spcBef>
              <a:buChar char="•"/>
              <a:tabLst>
                <a:tab pos="357361" algn="l"/>
                <a:tab pos="357938" algn="l"/>
              </a:tabLst>
            </a:pP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Autre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outil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000" dirty="0">
                <a:solidFill>
                  <a:srgbClr val="C24E06"/>
                </a:solidFill>
                <a:latin typeface="Arial MT"/>
                <a:cs typeface="Arial MT"/>
              </a:rPr>
              <a:t> </a:t>
            </a:r>
            <a:r>
              <a:rPr sz="20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https:// </a:t>
            </a:r>
            <a:r>
              <a:rPr sz="2000" dirty="0">
                <a:solidFill>
                  <a:srgbClr val="C24E06"/>
                </a:solidFill>
                <a:latin typeface="Arial MT"/>
                <a:cs typeface="Arial MT"/>
              </a:rPr>
              <a:t> </a:t>
            </a:r>
            <a:r>
              <a:rPr sz="20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everythingfonts.com/font-face</a:t>
            </a:r>
            <a:endParaRPr sz="2000">
              <a:latin typeface="Arial MT"/>
              <a:cs typeface="Arial MT"/>
            </a:endParaRPr>
          </a:p>
          <a:p>
            <a:pPr marL="357361" marR="17292" indent="-346410">
              <a:lnSpc>
                <a:spcPct val="143900"/>
              </a:lnSpc>
              <a:spcBef>
                <a:spcPts val="545"/>
              </a:spcBef>
              <a:buChar char="•"/>
              <a:tabLst>
                <a:tab pos="357361" algn="l"/>
                <a:tab pos="357938" algn="l"/>
              </a:tabLst>
            </a:pP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Autre</a:t>
            </a:r>
            <a:r>
              <a:rPr sz="2000" spc="-32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fonderie</a:t>
            </a:r>
            <a:r>
              <a:rPr sz="2000" spc="-27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intéressantes</a:t>
            </a:r>
            <a:r>
              <a:rPr sz="2000" spc="-32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: </a:t>
            </a:r>
            <a:r>
              <a:rPr sz="2000" spc="-540" dirty="0">
                <a:solidFill>
                  <a:srgbClr val="C24E06"/>
                </a:solidFill>
                <a:latin typeface="Arial MT"/>
                <a:cs typeface="Arial MT"/>
              </a:rPr>
              <a:t> </a:t>
            </a:r>
            <a:r>
              <a:rPr sz="20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https://typekit.com/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00631" y="1048870"/>
            <a:ext cx="4074656" cy="286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550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072984" cy="6858000"/>
          </a:xfrm>
          <a:custGeom>
            <a:avLst/>
            <a:gdLst/>
            <a:ahLst/>
            <a:cxnLst/>
            <a:rect l="l" t="t" r="r" b="b"/>
            <a:pathLst>
              <a:path w="3384550" h="7556500">
                <a:moveTo>
                  <a:pt x="0" y="0"/>
                </a:moveTo>
                <a:lnTo>
                  <a:pt x="3384130" y="0"/>
                </a:lnTo>
                <a:lnTo>
                  <a:pt x="3384130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3779" y="6569849"/>
            <a:ext cx="176999" cy="11936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700" dirty="0">
                <a:solidFill>
                  <a:srgbClr val="909090"/>
                </a:solidFill>
                <a:latin typeface="Arial MT"/>
                <a:cs typeface="Arial MT"/>
              </a:rPr>
              <a:t>254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7556" y="380360"/>
            <a:ext cx="1238418" cy="35500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dirty="0"/>
              <a:t>Font-size</a:t>
            </a:r>
            <a:endParaRPr sz="2200"/>
          </a:p>
        </p:txBody>
      </p:sp>
      <p:sp>
        <p:nvSpPr>
          <p:cNvPr id="6" name="object 6"/>
          <p:cNvSpPr txBox="1"/>
          <p:nvPr/>
        </p:nvSpPr>
        <p:spPr>
          <a:xfrm>
            <a:off x="207556" y="3215768"/>
            <a:ext cx="1660449" cy="1090364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body</a:t>
            </a:r>
            <a:r>
              <a:rPr sz="1600" spc="-4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600">
              <a:latin typeface="Arial MT"/>
              <a:cs typeface="Arial MT"/>
            </a:endParaRPr>
          </a:p>
          <a:p>
            <a:pPr marL="126806">
              <a:spcBef>
                <a:spcPts val="1307"/>
              </a:spcBef>
            </a:pPr>
            <a:r>
              <a:rPr sz="1600" b="1" dirty="0">
                <a:solidFill>
                  <a:srgbClr val="FFAF00"/>
                </a:solidFill>
                <a:latin typeface="Arial"/>
                <a:cs typeface="Arial"/>
              </a:rPr>
              <a:t>font-size:</a:t>
            </a:r>
            <a:r>
              <a:rPr sz="1600" b="1" spc="-77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AF00"/>
                </a:solidFill>
                <a:latin typeface="Arial"/>
                <a:cs typeface="Arial"/>
              </a:rPr>
              <a:t>18px;</a:t>
            </a:r>
            <a:endParaRPr sz="1600">
              <a:latin typeface="Arial"/>
              <a:cs typeface="Arial"/>
            </a:endParaRPr>
          </a:p>
          <a:p>
            <a:pPr marL="11528">
              <a:spcBef>
                <a:spcPts val="1216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18123" y="971070"/>
            <a:ext cx="2611748" cy="94225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73160" y="3752460"/>
            <a:ext cx="3314168" cy="1100007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5752915" y="2646215"/>
            <a:ext cx="326901" cy="599355"/>
          </a:xfrm>
          <a:custGeom>
            <a:avLst/>
            <a:gdLst/>
            <a:ahLst/>
            <a:cxnLst/>
            <a:rect l="l" t="t" r="r" b="b"/>
            <a:pathLst>
              <a:path w="360045" h="660400">
                <a:moveTo>
                  <a:pt x="270027" y="0"/>
                </a:moveTo>
                <a:lnTo>
                  <a:pt x="90004" y="0"/>
                </a:lnTo>
                <a:lnTo>
                  <a:pt x="90004" y="480225"/>
                </a:lnTo>
                <a:lnTo>
                  <a:pt x="0" y="480225"/>
                </a:lnTo>
                <a:lnTo>
                  <a:pt x="180022" y="660247"/>
                </a:lnTo>
                <a:lnTo>
                  <a:pt x="360045" y="480225"/>
                </a:lnTo>
                <a:lnTo>
                  <a:pt x="270027" y="480225"/>
                </a:lnTo>
                <a:lnTo>
                  <a:pt x="270027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3922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3779" y="6569849"/>
            <a:ext cx="176999" cy="11936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700" dirty="0">
                <a:solidFill>
                  <a:srgbClr val="909090"/>
                </a:solidFill>
                <a:latin typeface="Arial MT"/>
                <a:cs typeface="Arial MT"/>
              </a:rPr>
              <a:t>255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1335" y="1443060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607" y="1196404"/>
            <a:ext cx="8090653" cy="99124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 marR="4611">
              <a:lnSpc>
                <a:spcPct val="145800"/>
              </a:lnSpc>
              <a:spcBef>
                <a:spcPts val="91"/>
              </a:spcBef>
            </a:pP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font-size : valeur </a:t>
            </a: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en unité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permet de définir la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taille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d’une police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(=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«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hauteur »)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1335" y="2468879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9607" y="2374367"/>
            <a:ext cx="6696567" cy="688749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On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utilise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les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unités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vues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précédemment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(px,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em,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etc.)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828258" y="322729"/>
            <a:ext cx="1542257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dirty="0">
                <a:solidFill>
                  <a:srgbClr val="585858"/>
                </a:solidFill>
              </a:rPr>
              <a:t>Font-size</a:t>
            </a:r>
            <a:endParaRPr sz="2700"/>
          </a:p>
        </p:txBody>
      </p:sp>
    </p:spTree>
    <p:extLst>
      <p:ext uri="{BB962C8B-B14F-4D97-AF65-F5344CB8AC3E}">
        <p14:creationId xmlns:p14="http://schemas.microsoft.com/office/powerpoint/2010/main" val="24127277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072984" cy="6858000"/>
          </a:xfrm>
          <a:custGeom>
            <a:avLst/>
            <a:gdLst/>
            <a:ahLst/>
            <a:cxnLst/>
            <a:rect l="l" t="t" r="r" b="b"/>
            <a:pathLst>
              <a:path w="3384550" h="7556500">
                <a:moveTo>
                  <a:pt x="0" y="0"/>
                </a:moveTo>
                <a:lnTo>
                  <a:pt x="3384130" y="0"/>
                </a:lnTo>
                <a:lnTo>
                  <a:pt x="3384130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3779" y="6569849"/>
            <a:ext cx="176999" cy="11936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700" dirty="0">
                <a:solidFill>
                  <a:srgbClr val="909090"/>
                </a:solidFill>
                <a:latin typeface="Arial MT"/>
                <a:cs typeface="Arial MT"/>
              </a:rPr>
              <a:t>256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7556" y="218995"/>
            <a:ext cx="2591569" cy="678308"/>
          </a:xfrm>
          <a:prstGeom prst="rect">
            <a:avLst/>
          </a:prstGeom>
        </p:spPr>
        <p:txBody>
          <a:bodyPr vert="horz" wrap="square" lIns="0" tIns="29972" rIns="0" bIns="0" rtlCol="0">
            <a:spAutoFit/>
          </a:bodyPr>
          <a:lstStyle/>
          <a:p>
            <a:pPr marL="11528" marR="4611">
              <a:lnSpc>
                <a:spcPts val="2542"/>
              </a:lnSpc>
              <a:spcBef>
                <a:spcPts val="236"/>
              </a:spcBef>
            </a:pPr>
            <a:r>
              <a:rPr sz="2200" dirty="0"/>
              <a:t>Mettre un </a:t>
            </a:r>
            <a:r>
              <a:rPr sz="2200" spc="5" dirty="0"/>
              <a:t> </a:t>
            </a:r>
            <a:r>
              <a:rPr sz="2200" dirty="0"/>
              <a:t>paragraphe</a:t>
            </a:r>
            <a:r>
              <a:rPr sz="2200" spc="-45" dirty="0"/>
              <a:t> </a:t>
            </a:r>
            <a:r>
              <a:rPr sz="2200" spc="-5" dirty="0"/>
              <a:t>en</a:t>
            </a:r>
            <a:r>
              <a:rPr sz="2200" spc="-45" dirty="0"/>
              <a:t> </a:t>
            </a:r>
            <a:r>
              <a:rPr sz="2200" spc="-5" dirty="0"/>
              <a:t>gras</a:t>
            </a:r>
            <a:endParaRPr sz="2200"/>
          </a:p>
        </p:txBody>
      </p:sp>
      <p:sp>
        <p:nvSpPr>
          <p:cNvPr id="6" name="object 6"/>
          <p:cNvSpPr txBox="1"/>
          <p:nvPr/>
        </p:nvSpPr>
        <p:spPr>
          <a:xfrm>
            <a:off x="207556" y="3008299"/>
            <a:ext cx="1891067" cy="1090364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p</a:t>
            </a:r>
            <a:r>
              <a:rPr sz="1600" spc="-5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600">
              <a:latin typeface="Arial MT"/>
              <a:cs typeface="Arial MT"/>
            </a:endParaRPr>
          </a:p>
          <a:p>
            <a:pPr marL="126806">
              <a:spcBef>
                <a:spcPts val="1307"/>
              </a:spcBef>
            </a:pPr>
            <a:r>
              <a:rPr sz="1600" b="1" dirty="0">
                <a:solidFill>
                  <a:srgbClr val="FFAF00"/>
                </a:solidFill>
                <a:latin typeface="Arial"/>
                <a:cs typeface="Arial"/>
              </a:rPr>
              <a:t>font-weight:</a:t>
            </a:r>
            <a:r>
              <a:rPr sz="1600" b="1" spc="-77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FFAF00"/>
                </a:solidFill>
                <a:latin typeface="Arial"/>
                <a:cs typeface="Arial"/>
              </a:rPr>
              <a:t>bold;</a:t>
            </a:r>
            <a:endParaRPr sz="1600">
              <a:latin typeface="Arial"/>
              <a:cs typeface="Arial"/>
            </a:endParaRPr>
          </a:p>
          <a:p>
            <a:pPr marL="11528">
              <a:spcBef>
                <a:spcPts val="1216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1357" y="1401844"/>
            <a:ext cx="3751912" cy="47544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68380" y="3573076"/>
            <a:ext cx="3664115" cy="475450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5904662" y="2308412"/>
            <a:ext cx="326901" cy="599355"/>
          </a:xfrm>
          <a:custGeom>
            <a:avLst/>
            <a:gdLst/>
            <a:ahLst/>
            <a:cxnLst/>
            <a:rect l="l" t="t" r="r" b="b"/>
            <a:pathLst>
              <a:path w="360045" h="660400">
                <a:moveTo>
                  <a:pt x="270027" y="0"/>
                </a:moveTo>
                <a:lnTo>
                  <a:pt x="90004" y="0"/>
                </a:lnTo>
                <a:lnTo>
                  <a:pt x="90004" y="480225"/>
                </a:lnTo>
                <a:lnTo>
                  <a:pt x="0" y="480225"/>
                </a:lnTo>
                <a:lnTo>
                  <a:pt x="180022" y="660247"/>
                </a:lnTo>
                <a:lnTo>
                  <a:pt x="360045" y="480225"/>
                </a:lnTo>
                <a:lnTo>
                  <a:pt x="270027" y="480225"/>
                </a:lnTo>
                <a:lnTo>
                  <a:pt x="270027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62267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3779" y="6569849"/>
            <a:ext cx="176999" cy="11936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700" dirty="0">
                <a:solidFill>
                  <a:srgbClr val="909090"/>
                </a:solidFill>
                <a:latin typeface="Arial MT"/>
                <a:cs typeface="Arial MT"/>
              </a:rPr>
              <a:t>257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1335" y="1443060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607" y="1348548"/>
            <a:ext cx="7958624" cy="2407168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font-weight:</a:t>
            </a:r>
            <a:r>
              <a:rPr sz="2200" spc="-9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valeur</a:t>
            </a:r>
            <a:r>
              <a:rPr sz="2200" spc="-9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permet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déterminer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l’épaisseur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police.</a:t>
            </a:r>
            <a:endParaRPr sz="2200">
              <a:latin typeface="Arial MT"/>
              <a:cs typeface="Arial MT"/>
            </a:endParaRPr>
          </a:p>
          <a:p>
            <a:pPr marL="11528" marR="1832919">
              <a:lnSpc>
                <a:spcPts val="4357"/>
              </a:lnSpc>
              <a:spcBef>
                <a:spcPts val="163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Principales valeurs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possibles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 </a:t>
            </a: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normal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, </a:t>
            </a: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bold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(gras)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Permet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mettre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en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gras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d'autres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éléments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1335" y="1984785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1335" y="2538035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09170" y="322729"/>
            <a:ext cx="1964865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dirty="0">
                <a:solidFill>
                  <a:srgbClr val="585858"/>
                </a:solidFill>
              </a:rPr>
              <a:t>Font</a:t>
            </a:r>
            <a:r>
              <a:rPr sz="2700" spc="-82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weight</a:t>
            </a:r>
            <a:endParaRPr sz="2700"/>
          </a:p>
        </p:txBody>
      </p:sp>
    </p:spTree>
    <p:extLst>
      <p:ext uri="{BB962C8B-B14F-4D97-AF65-F5344CB8AC3E}">
        <p14:creationId xmlns:p14="http://schemas.microsoft.com/office/powerpoint/2010/main" val="31300797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072984" cy="6858000"/>
          </a:xfrm>
          <a:custGeom>
            <a:avLst/>
            <a:gdLst/>
            <a:ahLst/>
            <a:cxnLst/>
            <a:rect l="l" t="t" r="r" b="b"/>
            <a:pathLst>
              <a:path w="3384550" h="7556500">
                <a:moveTo>
                  <a:pt x="0" y="0"/>
                </a:moveTo>
                <a:lnTo>
                  <a:pt x="3384130" y="0"/>
                </a:lnTo>
                <a:lnTo>
                  <a:pt x="3384130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3779" y="6569849"/>
            <a:ext cx="176999" cy="11936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700" dirty="0">
                <a:solidFill>
                  <a:srgbClr val="909090"/>
                </a:solidFill>
                <a:latin typeface="Arial MT"/>
                <a:cs typeface="Arial MT"/>
              </a:rPr>
              <a:t>258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7556" y="262030"/>
            <a:ext cx="2406498" cy="596850"/>
          </a:xfrm>
          <a:prstGeom prst="rect">
            <a:avLst/>
          </a:prstGeom>
        </p:spPr>
        <p:txBody>
          <a:bodyPr vert="horz" wrap="square" lIns="0" tIns="32278" rIns="0" bIns="0" rtlCol="0">
            <a:spAutoFit/>
          </a:bodyPr>
          <a:lstStyle/>
          <a:p>
            <a:pPr marL="11528" marR="4611">
              <a:lnSpc>
                <a:spcPts val="2178"/>
              </a:lnSpc>
              <a:spcBef>
                <a:spcPts val="254"/>
              </a:spcBef>
            </a:pPr>
            <a:r>
              <a:rPr sz="1900" dirty="0"/>
              <a:t>Mettre</a:t>
            </a:r>
            <a:r>
              <a:rPr sz="1900" spc="-45" dirty="0"/>
              <a:t> </a:t>
            </a:r>
            <a:r>
              <a:rPr sz="1900" dirty="0"/>
              <a:t>le</a:t>
            </a:r>
            <a:r>
              <a:rPr sz="1900" spc="-45" dirty="0"/>
              <a:t> </a:t>
            </a:r>
            <a:r>
              <a:rPr sz="1900" dirty="0"/>
              <a:t>paragraphe </a:t>
            </a:r>
            <a:r>
              <a:rPr sz="1900" spc="-517" dirty="0"/>
              <a:t> </a:t>
            </a:r>
            <a:r>
              <a:rPr sz="1900" spc="-5" dirty="0"/>
              <a:t>en</a:t>
            </a:r>
            <a:r>
              <a:rPr sz="1900" spc="-9" dirty="0"/>
              <a:t> </a:t>
            </a:r>
            <a:r>
              <a:rPr sz="1900" dirty="0"/>
              <a:t>italique</a:t>
            </a:r>
            <a:endParaRPr sz="1900"/>
          </a:p>
        </p:txBody>
      </p:sp>
      <p:sp>
        <p:nvSpPr>
          <p:cNvPr id="6" name="object 6"/>
          <p:cNvSpPr txBox="1"/>
          <p:nvPr/>
        </p:nvSpPr>
        <p:spPr>
          <a:xfrm>
            <a:off x="207556" y="3215768"/>
            <a:ext cx="1742318" cy="1090364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p</a:t>
            </a:r>
            <a:r>
              <a:rPr sz="1600" spc="-5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600">
              <a:latin typeface="Arial MT"/>
              <a:cs typeface="Arial MT"/>
            </a:endParaRPr>
          </a:p>
          <a:p>
            <a:pPr marL="126806">
              <a:spcBef>
                <a:spcPts val="1307"/>
              </a:spcBef>
            </a:pPr>
            <a:r>
              <a:rPr sz="1600" b="1" dirty="0">
                <a:solidFill>
                  <a:srgbClr val="FFAF00"/>
                </a:solidFill>
                <a:latin typeface="Arial"/>
                <a:cs typeface="Arial"/>
              </a:rPr>
              <a:t>font-style:</a:t>
            </a:r>
            <a:r>
              <a:rPr sz="1600" b="1" spc="-77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FFAF00"/>
                </a:solidFill>
                <a:latin typeface="Arial"/>
                <a:cs typeface="Arial"/>
              </a:rPr>
              <a:t>italic;</a:t>
            </a:r>
            <a:endParaRPr sz="1600">
              <a:latin typeface="Arial"/>
              <a:cs typeface="Arial"/>
            </a:endParaRPr>
          </a:p>
          <a:p>
            <a:pPr marL="11528">
              <a:spcBef>
                <a:spcPts val="1216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99271" y="1662943"/>
            <a:ext cx="3756092" cy="47788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51070" y="3538972"/>
            <a:ext cx="3750532" cy="702614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5896792" y="2577885"/>
            <a:ext cx="326901" cy="599355"/>
          </a:xfrm>
          <a:custGeom>
            <a:avLst/>
            <a:gdLst/>
            <a:ahLst/>
            <a:cxnLst/>
            <a:rect l="l" t="t" r="r" b="b"/>
            <a:pathLst>
              <a:path w="360045" h="660400">
                <a:moveTo>
                  <a:pt x="270027" y="0"/>
                </a:moveTo>
                <a:lnTo>
                  <a:pt x="90004" y="0"/>
                </a:lnTo>
                <a:lnTo>
                  <a:pt x="90004" y="480225"/>
                </a:lnTo>
                <a:lnTo>
                  <a:pt x="0" y="480225"/>
                </a:lnTo>
                <a:lnTo>
                  <a:pt x="180022" y="660247"/>
                </a:lnTo>
                <a:lnTo>
                  <a:pt x="360045" y="480225"/>
                </a:lnTo>
                <a:lnTo>
                  <a:pt x="270027" y="480225"/>
                </a:lnTo>
                <a:lnTo>
                  <a:pt x="270027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65049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557" y="1256339"/>
            <a:ext cx="7905005" cy="1509913"/>
          </a:xfrm>
          <a:prstGeom prst="rect">
            <a:avLst/>
          </a:prstGeom>
        </p:spPr>
        <p:txBody>
          <a:bodyPr vert="horz" wrap="square" lIns="0" tIns="103750" rIns="0" bIns="0" rtlCol="0">
            <a:spAutoFit/>
          </a:bodyPr>
          <a:lstStyle/>
          <a:p>
            <a:pPr marL="357361" indent="-345834">
              <a:spcBef>
                <a:spcPts val="817"/>
              </a:spcBef>
              <a:buChar char="•"/>
              <a:tabLst>
                <a:tab pos="356785" algn="l"/>
                <a:tab pos="357361" algn="l"/>
              </a:tabLst>
            </a:pPr>
            <a:r>
              <a:rPr dirty="0">
                <a:solidFill>
                  <a:srgbClr val="585858"/>
                </a:solidFill>
                <a:latin typeface="Arial MT"/>
                <a:cs typeface="Arial MT"/>
              </a:rPr>
              <a:t>Pour</a:t>
            </a:r>
            <a:r>
              <a:rPr spc="-23" dirty="0">
                <a:solidFill>
                  <a:srgbClr val="C24E06"/>
                </a:solidFill>
                <a:latin typeface="Arial MT"/>
                <a:cs typeface="Arial MT"/>
              </a:rPr>
              <a:t> </a:t>
            </a:r>
            <a:r>
              <a:rPr u="heavy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Firefox</a:t>
            </a:r>
            <a:r>
              <a:rPr spc="-27" dirty="0">
                <a:solidFill>
                  <a:srgbClr val="C24E06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pc="-23" dirty="0">
                <a:solidFill>
                  <a:srgbClr val="C24E06"/>
                </a:solidFill>
                <a:latin typeface="Arial MT"/>
                <a:cs typeface="Arial MT"/>
              </a:rPr>
              <a:t> </a:t>
            </a:r>
            <a:r>
              <a:rPr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Chrome</a:t>
            </a:r>
            <a:endParaRPr>
              <a:latin typeface="Arial MT"/>
              <a:cs typeface="Arial MT"/>
            </a:endParaRPr>
          </a:p>
          <a:p>
            <a:pPr marL="357361" indent="-345834">
              <a:spcBef>
                <a:spcPts val="726"/>
              </a:spcBef>
              <a:buChar char="•"/>
              <a:tabLst>
                <a:tab pos="356785" algn="l"/>
                <a:tab pos="357361" algn="l"/>
              </a:tabLst>
            </a:pPr>
            <a:r>
              <a:rPr dirty="0">
                <a:solidFill>
                  <a:srgbClr val="585858"/>
                </a:solidFill>
                <a:latin typeface="Arial MT"/>
                <a:cs typeface="Arial MT"/>
              </a:rPr>
              <a:t>Gestion</a:t>
            </a:r>
            <a:r>
              <a:rPr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des</a:t>
            </a:r>
            <a:r>
              <a:rPr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images,</a:t>
            </a:r>
            <a:r>
              <a:rPr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du</a:t>
            </a:r>
            <a:r>
              <a:rPr spc="-23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585858"/>
                </a:solidFill>
                <a:latin typeface="Arial MT"/>
                <a:cs typeface="Arial MT"/>
              </a:rPr>
              <a:t>JavaScript</a:t>
            </a:r>
            <a:endParaRPr>
              <a:latin typeface="Arial MT"/>
              <a:cs typeface="Arial MT"/>
            </a:endParaRPr>
          </a:p>
          <a:p>
            <a:pPr marL="357361" indent="-345834">
              <a:spcBef>
                <a:spcPts val="817"/>
              </a:spcBef>
              <a:buChar char="•"/>
              <a:tabLst>
                <a:tab pos="356785" algn="l"/>
                <a:tab pos="357361" algn="l"/>
              </a:tabLst>
            </a:pP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Redimensions,</a:t>
            </a:r>
            <a:r>
              <a:rPr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outils</a:t>
            </a:r>
            <a:r>
              <a:rPr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585858"/>
                </a:solidFill>
                <a:latin typeface="Arial MT"/>
                <a:cs typeface="Arial MT"/>
              </a:rPr>
              <a:t>mesure,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 de</a:t>
            </a:r>
            <a:r>
              <a:rPr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585858"/>
                </a:solidFill>
                <a:latin typeface="Arial MT"/>
                <a:cs typeface="Arial MT"/>
              </a:rPr>
              <a:t>formulaires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 et</a:t>
            </a:r>
            <a:r>
              <a:rPr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gestion</a:t>
            </a:r>
            <a:r>
              <a:rPr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des</a:t>
            </a:r>
            <a:r>
              <a:rPr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585858"/>
                </a:solidFill>
                <a:latin typeface="Arial MT"/>
                <a:cs typeface="Arial MT"/>
              </a:rPr>
              <a:t>cookies</a:t>
            </a:r>
            <a:endParaRPr>
              <a:latin typeface="Arial MT"/>
              <a:cs typeface="Arial MT"/>
            </a:endParaRPr>
          </a:p>
          <a:p>
            <a:pPr marL="357361" indent="-345834">
              <a:spcBef>
                <a:spcPts val="726"/>
              </a:spcBef>
              <a:buChar char="•"/>
              <a:tabLst>
                <a:tab pos="356785" algn="l"/>
                <a:tab pos="357361" algn="l"/>
              </a:tabLst>
            </a:pPr>
            <a:r>
              <a:rPr spc="-18" dirty="0">
                <a:solidFill>
                  <a:srgbClr val="585858"/>
                </a:solidFill>
                <a:latin typeface="Arial MT"/>
                <a:cs typeface="Arial MT"/>
              </a:rPr>
              <a:t>Validation 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locale</a:t>
            </a:r>
            <a:r>
              <a:rPr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du</a:t>
            </a:r>
            <a:r>
              <a:rPr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HTML</a:t>
            </a:r>
            <a:r>
              <a:rPr spc="-77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et</a:t>
            </a:r>
            <a:r>
              <a:rPr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CSS</a:t>
            </a:r>
            <a:endParaRPr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32429" y="322729"/>
            <a:ext cx="2515465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spc="-18" dirty="0">
                <a:solidFill>
                  <a:srgbClr val="585858"/>
                </a:solidFill>
              </a:rPr>
              <a:t>Web</a:t>
            </a:r>
            <a:r>
              <a:rPr sz="2700" spc="-82" dirty="0">
                <a:solidFill>
                  <a:srgbClr val="585858"/>
                </a:solidFill>
              </a:rPr>
              <a:t> </a:t>
            </a:r>
            <a:r>
              <a:rPr sz="2700" spc="-5" dirty="0">
                <a:solidFill>
                  <a:srgbClr val="585858"/>
                </a:solidFill>
              </a:rPr>
              <a:t>Developer</a:t>
            </a:r>
            <a:endParaRPr sz="2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1137" y="3642232"/>
            <a:ext cx="8083158" cy="305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00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3779" y="6569849"/>
            <a:ext cx="176999" cy="11936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700" dirty="0">
                <a:solidFill>
                  <a:srgbClr val="909090"/>
                </a:solidFill>
                <a:latin typeface="Arial MT"/>
                <a:cs typeface="Arial MT"/>
              </a:rPr>
              <a:t>259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1335" y="1443060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607" y="1348548"/>
            <a:ext cx="6636606" cy="1842911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font-style</a:t>
            </a:r>
            <a:r>
              <a:rPr sz="2200" spc="-9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:</a:t>
            </a:r>
            <a:r>
              <a:rPr sz="2200" spc="-9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valeur</a:t>
            </a: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permet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préciser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style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de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police</a:t>
            </a:r>
            <a:endParaRPr sz="2200">
              <a:latin typeface="Arial MT"/>
              <a:cs typeface="Arial MT"/>
            </a:endParaRPr>
          </a:p>
          <a:p>
            <a:pPr marL="11528" marR="157354">
              <a:lnSpc>
                <a:spcPts val="4357"/>
              </a:lnSpc>
              <a:spcBef>
                <a:spcPts val="163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Principales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valeurs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possibles</a:t>
            </a:r>
            <a:r>
              <a:rPr sz="22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normal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,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italic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,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oblique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. </a:t>
            </a:r>
            <a:r>
              <a:rPr sz="2200" spc="-59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Permet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de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mettre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en italique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des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éléments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1335" y="1984785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1335" y="2538035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759072" y="322729"/>
            <a:ext cx="1676592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dirty="0">
                <a:solidFill>
                  <a:srgbClr val="585858"/>
                </a:solidFill>
              </a:rPr>
              <a:t>Font-style</a:t>
            </a:r>
            <a:endParaRPr sz="2700"/>
          </a:p>
        </p:txBody>
      </p:sp>
    </p:spTree>
    <p:extLst>
      <p:ext uri="{BB962C8B-B14F-4D97-AF65-F5344CB8AC3E}">
        <p14:creationId xmlns:p14="http://schemas.microsoft.com/office/powerpoint/2010/main" val="2716882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072984" cy="6858000"/>
          </a:xfrm>
          <a:custGeom>
            <a:avLst/>
            <a:gdLst/>
            <a:ahLst/>
            <a:cxnLst/>
            <a:rect l="l" t="t" r="r" b="b"/>
            <a:pathLst>
              <a:path w="3384550" h="7556500">
                <a:moveTo>
                  <a:pt x="0" y="0"/>
                </a:moveTo>
                <a:lnTo>
                  <a:pt x="3384130" y="0"/>
                </a:lnTo>
                <a:lnTo>
                  <a:pt x="3384130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3779" y="6569849"/>
            <a:ext cx="176999" cy="11936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700" dirty="0">
                <a:solidFill>
                  <a:srgbClr val="909090"/>
                </a:solidFill>
                <a:latin typeface="Arial MT"/>
                <a:cs typeface="Arial MT"/>
              </a:rPr>
              <a:t>260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7556" y="218995"/>
            <a:ext cx="1746353" cy="678308"/>
          </a:xfrm>
          <a:prstGeom prst="rect">
            <a:avLst/>
          </a:prstGeom>
        </p:spPr>
        <p:txBody>
          <a:bodyPr vert="horz" wrap="square" lIns="0" tIns="29972" rIns="0" bIns="0" rtlCol="0">
            <a:spAutoFit/>
          </a:bodyPr>
          <a:lstStyle/>
          <a:p>
            <a:pPr marL="11528" marR="4611">
              <a:lnSpc>
                <a:spcPts val="2542"/>
              </a:lnSpc>
              <a:spcBef>
                <a:spcPts val="236"/>
              </a:spcBef>
            </a:pPr>
            <a:r>
              <a:rPr sz="2200" spc="-5" dirty="0"/>
              <a:t>Augmenter </a:t>
            </a:r>
            <a:r>
              <a:rPr sz="2200" dirty="0"/>
              <a:t> l’interlignage</a:t>
            </a:r>
            <a:endParaRPr sz="2200"/>
          </a:p>
        </p:txBody>
      </p:sp>
      <p:sp>
        <p:nvSpPr>
          <p:cNvPr id="6" name="object 6"/>
          <p:cNvSpPr txBox="1"/>
          <p:nvPr/>
        </p:nvSpPr>
        <p:spPr>
          <a:xfrm>
            <a:off x="207556" y="3215768"/>
            <a:ext cx="1673133" cy="1090364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body</a:t>
            </a:r>
            <a:r>
              <a:rPr sz="1600" spc="-4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600">
              <a:latin typeface="Arial MT"/>
              <a:cs typeface="Arial MT"/>
            </a:endParaRPr>
          </a:p>
          <a:p>
            <a:pPr marL="126806">
              <a:spcBef>
                <a:spcPts val="1307"/>
              </a:spcBef>
            </a:pPr>
            <a:r>
              <a:rPr sz="1600" b="1" dirty="0">
                <a:solidFill>
                  <a:srgbClr val="FFAF00"/>
                </a:solidFill>
                <a:latin typeface="Arial"/>
                <a:cs typeface="Arial"/>
              </a:rPr>
              <a:t>line-height:</a:t>
            </a:r>
            <a:r>
              <a:rPr sz="1600" b="1" spc="-73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AF00"/>
                </a:solidFill>
                <a:latin typeface="Arial"/>
                <a:cs typeface="Arial"/>
              </a:rPr>
              <a:t>1.5;</a:t>
            </a:r>
            <a:endParaRPr sz="1600">
              <a:latin typeface="Arial"/>
              <a:cs typeface="Arial"/>
            </a:endParaRPr>
          </a:p>
          <a:p>
            <a:pPr marL="69167">
              <a:spcBef>
                <a:spcPts val="1216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0826" y="3764151"/>
            <a:ext cx="3750532" cy="105373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24033" y="1322615"/>
            <a:ext cx="3747644" cy="855809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6035421" y="2646215"/>
            <a:ext cx="326901" cy="599355"/>
          </a:xfrm>
          <a:custGeom>
            <a:avLst/>
            <a:gdLst/>
            <a:ahLst/>
            <a:cxnLst/>
            <a:rect l="l" t="t" r="r" b="b"/>
            <a:pathLst>
              <a:path w="360045" h="660400">
                <a:moveTo>
                  <a:pt x="270027" y="0"/>
                </a:moveTo>
                <a:lnTo>
                  <a:pt x="90004" y="0"/>
                </a:lnTo>
                <a:lnTo>
                  <a:pt x="90004" y="480225"/>
                </a:lnTo>
                <a:lnTo>
                  <a:pt x="0" y="480225"/>
                </a:lnTo>
                <a:lnTo>
                  <a:pt x="180022" y="660247"/>
                </a:lnTo>
                <a:lnTo>
                  <a:pt x="360045" y="480225"/>
                </a:lnTo>
                <a:lnTo>
                  <a:pt x="270027" y="480225"/>
                </a:lnTo>
                <a:lnTo>
                  <a:pt x="270027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9853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3779" y="6569849"/>
            <a:ext cx="176999" cy="11936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700" dirty="0">
                <a:solidFill>
                  <a:srgbClr val="909090"/>
                </a:solidFill>
                <a:latin typeface="Arial MT"/>
                <a:cs typeface="Arial MT"/>
              </a:rPr>
              <a:t>261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1335" y="1443060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607" y="1348548"/>
            <a:ext cx="8297632" cy="1897221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line-height:</a:t>
            </a:r>
            <a:r>
              <a:rPr sz="2200" spc="-27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valeur</a:t>
            </a:r>
            <a:r>
              <a:rPr sz="2200" spc="-23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change</a:t>
            </a:r>
            <a:r>
              <a:rPr sz="22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l’interlignage</a:t>
            </a:r>
            <a:endParaRPr sz="2200">
              <a:latin typeface="Arial MT"/>
              <a:cs typeface="Arial MT"/>
            </a:endParaRPr>
          </a:p>
          <a:p>
            <a:pPr marL="11528" marR="4611">
              <a:lnSpc>
                <a:spcPct val="145800"/>
              </a:lnSpc>
              <a:spcBef>
                <a:spcPts val="454"/>
              </a:spcBef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Les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valeurs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possibles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sont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des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valeurs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numériques en unité de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 mesure (px,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em, %)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mais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il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vaut mieux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ne pas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mettre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d’unité du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tout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pour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garder plus de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flexibilité.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1335" y="1984785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655294" y="322729"/>
            <a:ext cx="1887607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dirty="0">
                <a:solidFill>
                  <a:srgbClr val="585858"/>
                </a:solidFill>
              </a:rPr>
              <a:t>Line-height</a:t>
            </a:r>
            <a:endParaRPr sz="2700"/>
          </a:p>
        </p:txBody>
      </p:sp>
    </p:spTree>
    <p:extLst>
      <p:ext uri="{BB962C8B-B14F-4D97-AF65-F5344CB8AC3E}">
        <p14:creationId xmlns:p14="http://schemas.microsoft.com/office/powerpoint/2010/main" val="41879691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072984" cy="6858000"/>
          </a:xfrm>
          <a:custGeom>
            <a:avLst/>
            <a:gdLst/>
            <a:ahLst/>
            <a:cxnLst/>
            <a:rect l="l" t="t" r="r" b="b"/>
            <a:pathLst>
              <a:path w="3384550" h="7556500">
                <a:moveTo>
                  <a:pt x="0" y="0"/>
                </a:moveTo>
                <a:lnTo>
                  <a:pt x="3384130" y="0"/>
                </a:lnTo>
                <a:lnTo>
                  <a:pt x="3384130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3779" y="6569849"/>
            <a:ext cx="176999" cy="11936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700" dirty="0">
                <a:solidFill>
                  <a:srgbClr val="909090"/>
                </a:solidFill>
                <a:latin typeface="Arial MT"/>
                <a:cs typeface="Arial MT"/>
              </a:rPr>
              <a:t>262</a:t>
            </a:r>
            <a:endParaRPr sz="7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7556" y="380360"/>
            <a:ext cx="746049" cy="35500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dirty="0"/>
              <a:t>Color</a:t>
            </a:r>
            <a:endParaRPr sz="2200"/>
          </a:p>
        </p:txBody>
      </p:sp>
      <p:sp>
        <p:nvSpPr>
          <p:cNvPr id="6" name="object 6"/>
          <p:cNvSpPr txBox="1"/>
          <p:nvPr/>
        </p:nvSpPr>
        <p:spPr>
          <a:xfrm>
            <a:off x="207556" y="3215768"/>
            <a:ext cx="1648918" cy="1090364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h1</a:t>
            </a:r>
            <a:r>
              <a:rPr sz="1600" spc="-4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600">
              <a:latin typeface="Arial MT"/>
              <a:cs typeface="Arial MT"/>
            </a:endParaRPr>
          </a:p>
          <a:p>
            <a:pPr marL="126806">
              <a:spcBef>
                <a:spcPts val="1307"/>
              </a:spcBef>
            </a:pPr>
            <a:r>
              <a:rPr sz="1600" b="1" spc="-5" dirty="0">
                <a:solidFill>
                  <a:srgbClr val="FFAF00"/>
                </a:solidFill>
                <a:latin typeface="Arial"/>
                <a:cs typeface="Arial"/>
              </a:rPr>
              <a:t>color:</a:t>
            </a:r>
            <a:r>
              <a:rPr sz="1600" b="1" spc="-73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AF00"/>
                </a:solidFill>
                <a:latin typeface="Arial"/>
                <a:cs typeface="Arial"/>
              </a:rPr>
              <a:t>#008499;</a:t>
            </a:r>
            <a:endParaRPr sz="1600">
              <a:latin typeface="Arial"/>
              <a:cs typeface="Arial"/>
            </a:endParaRPr>
          </a:p>
          <a:p>
            <a:pPr marL="69167">
              <a:spcBef>
                <a:spcPts val="1216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86549" y="1952512"/>
            <a:ext cx="2702938" cy="25587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35420" y="3982958"/>
            <a:ext cx="2698230" cy="260853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6050747" y="2646215"/>
            <a:ext cx="326901" cy="599355"/>
          </a:xfrm>
          <a:custGeom>
            <a:avLst/>
            <a:gdLst/>
            <a:ahLst/>
            <a:cxnLst/>
            <a:rect l="l" t="t" r="r" b="b"/>
            <a:pathLst>
              <a:path w="360045" h="660400">
                <a:moveTo>
                  <a:pt x="270027" y="0"/>
                </a:moveTo>
                <a:lnTo>
                  <a:pt x="90004" y="0"/>
                </a:lnTo>
                <a:lnTo>
                  <a:pt x="90004" y="480225"/>
                </a:lnTo>
                <a:lnTo>
                  <a:pt x="0" y="480225"/>
                </a:lnTo>
                <a:lnTo>
                  <a:pt x="180022" y="660247"/>
                </a:lnTo>
                <a:lnTo>
                  <a:pt x="360045" y="480225"/>
                </a:lnTo>
                <a:lnTo>
                  <a:pt x="270027" y="480225"/>
                </a:lnTo>
                <a:lnTo>
                  <a:pt x="270027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53844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335" y="1443060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607" y="1348548"/>
            <a:ext cx="7098419" cy="1402919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color:</a:t>
            </a:r>
            <a:r>
              <a:rPr sz="2200" spc="-9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valeur</a:t>
            </a:r>
            <a:r>
              <a:rPr sz="2200" spc="-9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permet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donner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couleur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du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texte</a:t>
            </a:r>
            <a:endParaRPr sz="2200">
              <a:latin typeface="Arial MT"/>
              <a:cs typeface="Arial MT"/>
            </a:endParaRPr>
          </a:p>
          <a:p>
            <a:pPr marL="11528" marR="4611">
              <a:lnSpc>
                <a:spcPct val="145800"/>
              </a:lnSpc>
              <a:spcBef>
                <a:spcPts val="454"/>
              </a:spcBef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Les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valeurs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possibles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sont toutes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les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couleurs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présentées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précédemment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1335" y="1984785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28060" y="322729"/>
            <a:ext cx="926507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dirty="0">
                <a:solidFill>
                  <a:srgbClr val="585858"/>
                </a:solidFill>
              </a:rPr>
              <a:t>Color</a:t>
            </a:r>
            <a:endParaRPr sz="2700"/>
          </a:p>
        </p:txBody>
      </p:sp>
    </p:spTree>
    <p:extLst>
      <p:ext uri="{BB962C8B-B14F-4D97-AF65-F5344CB8AC3E}">
        <p14:creationId xmlns:p14="http://schemas.microsoft.com/office/powerpoint/2010/main" val="6553891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335" y="1443060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607" y="1196404"/>
            <a:ext cx="7606355" cy="99124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 marR="4611">
              <a:lnSpc>
                <a:spcPct val="145800"/>
              </a:lnSpc>
              <a:spcBef>
                <a:spcPts val="91"/>
              </a:spcBef>
            </a:pP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text-align : valeur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permet d’aligner le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texte à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gauche, droite ou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milieu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1335" y="2468879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607" y="2222223"/>
            <a:ext cx="7866953" cy="99124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 marR="4611">
              <a:lnSpc>
                <a:spcPct val="145800"/>
              </a:lnSpc>
              <a:spcBef>
                <a:spcPts val="91"/>
              </a:spcBef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Les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valeurs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possibles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sont : </a:t>
            </a: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left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, 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right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, </a:t>
            </a:r>
            <a:r>
              <a:rPr sz="2200" spc="-18" dirty="0">
                <a:solidFill>
                  <a:srgbClr val="418DD3"/>
                </a:solidFill>
                <a:latin typeface="Arial MT"/>
                <a:cs typeface="Arial MT"/>
              </a:rPr>
              <a:t>center</a:t>
            </a:r>
            <a:r>
              <a:rPr sz="2200" spc="-18" dirty="0">
                <a:solidFill>
                  <a:srgbClr val="585858"/>
                </a:solidFill>
                <a:latin typeface="Arial MT"/>
                <a:cs typeface="Arial MT"/>
              </a:rPr>
              <a:t>, </a:t>
            </a: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justify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(comme sur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Word)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1335" y="3494698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9607" y="3248040"/>
            <a:ext cx="7237366" cy="99124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 marR="4611">
              <a:lnSpc>
                <a:spcPct val="145800"/>
              </a:lnSpc>
              <a:spcBef>
                <a:spcPts val="91"/>
              </a:spcBef>
            </a:pPr>
            <a:r>
              <a:rPr sz="2200" spc="-18" dirty="0">
                <a:solidFill>
                  <a:srgbClr val="585858"/>
                </a:solidFill>
                <a:latin typeface="Arial MT"/>
                <a:cs typeface="Arial MT"/>
              </a:rPr>
              <a:t>L’alignement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se fait sur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contenu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des balises de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type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bloc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(paragraphes,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titres,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divs,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etc.)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782133" y="322729"/>
            <a:ext cx="1630469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spc="-27" dirty="0">
                <a:solidFill>
                  <a:srgbClr val="585858"/>
                </a:solidFill>
              </a:rPr>
              <a:t>Text-align</a:t>
            </a:r>
            <a:endParaRPr sz="2700"/>
          </a:p>
        </p:txBody>
      </p:sp>
    </p:spTree>
    <p:extLst>
      <p:ext uri="{BB962C8B-B14F-4D97-AF65-F5344CB8AC3E}">
        <p14:creationId xmlns:p14="http://schemas.microsoft.com/office/powerpoint/2010/main" val="27122457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297314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20504" y="184417"/>
            <a:ext cx="1308757" cy="35500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spc="-23" dirty="0"/>
              <a:t>Text-align</a:t>
            </a:r>
            <a:endParaRPr sz="2200"/>
          </a:p>
        </p:txBody>
      </p:sp>
      <p:sp>
        <p:nvSpPr>
          <p:cNvPr id="4" name="object 4"/>
          <p:cNvSpPr txBox="1"/>
          <p:nvPr/>
        </p:nvSpPr>
        <p:spPr>
          <a:xfrm>
            <a:off x="426644" y="864454"/>
            <a:ext cx="1568778" cy="1090364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p</a:t>
            </a:r>
            <a:r>
              <a:rPr sz="1600" spc="-5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600">
              <a:latin typeface="Arial MT"/>
              <a:cs typeface="Arial MT"/>
            </a:endParaRPr>
          </a:p>
          <a:p>
            <a:pPr marL="126806">
              <a:spcBef>
                <a:spcPts val="1216"/>
              </a:spcBef>
            </a:pPr>
            <a:r>
              <a:rPr sz="1600" b="1" dirty="0">
                <a:solidFill>
                  <a:srgbClr val="FFAF00"/>
                </a:solidFill>
                <a:latin typeface="Arial"/>
                <a:cs typeface="Arial"/>
              </a:rPr>
              <a:t>text-align:</a:t>
            </a:r>
            <a:r>
              <a:rPr sz="1600" b="1" spc="-77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FFAF00"/>
                </a:solidFill>
                <a:latin typeface="Arial"/>
                <a:cs typeface="Arial"/>
              </a:rPr>
              <a:t>left;</a:t>
            </a:r>
            <a:endParaRPr sz="1600">
              <a:latin typeface="Arial"/>
              <a:cs typeface="Arial"/>
            </a:endParaRPr>
          </a:p>
          <a:p>
            <a:pPr marL="11528">
              <a:spcBef>
                <a:spcPts val="1307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35177" y="829806"/>
            <a:ext cx="1718103" cy="1090364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p</a:t>
            </a:r>
            <a:r>
              <a:rPr sz="1600" spc="-4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600">
              <a:latin typeface="Arial MT"/>
              <a:cs typeface="Arial MT"/>
            </a:endParaRPr>
          </a:p>
          <a:p>
            <a:pPr marL="126806">
              <a:spcBef>
                <a:spcPts val="1307"/>
              </a:spcBef>
            </a:pPr>
            <a:r>
              <a:rPr sz="1600" b="1" dirty="0">
                <a:solidFill>
                  <a:srgbClr val="FFAF00"/>
                </a:solidFill>
                <a:latin typeface="Arial"/>
                <a:cs typeface="Arial"/>
              </a:rPr>
              <a:t>text-align:</a:t>
            </a:r>
            <a:r>
              <a:rPr sz="1600" b="1" spc="-73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AF00"/>
                </a:solidFill>
                <a:latin typeface="Arial"/>
                <a:cs typeface="Arial"/>
              </a:rPr>
              <a:t>right;</a:t>
            </a:r>
            <a:endParaRPr sz="1600">
              <a:latin typeface="Arial"/>
              <a:cs typeface="Arial"/>
            </a:endParaRPr>
          </a:p>
          <a:p>
            <a:pPr marL="11528">
              <a:spcBef>
                <a:spcPts val="1216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27123" y="3838175"/>
            <a:ext cx="3794405" cy="116413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8488" y="3924393"/>
            <a:ext cx="3269230" cy="96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7670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297314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20504" y="184417"/>
            <a:ext cx="1308757" cy="35500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spc="-23" dirty="0"/>
              <a:t>Text-align</a:t>
            </a:r>
            <a:endParaRPr sz="2200"/>
          </a:p>
        </p:txBody>
      </p:sp>
      <p:sp>
        <p:nvSpPr>
          <p:cNvPr id="4" name="object 4"/>
          <p:cNvSpPr txBox="1"/>
          <p:nvPr/>
        </p:nvSpPr>
        <p:spPr>
          <a:xfrm>
            <a:off x="426643" y="864454"/>
            <a:ext cx="1879536" cy="1090364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p</a:t>
            </a:r>
            <a:r>
              <a:rPr sz="1600" spc="-5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600">
              <a:latin typeface="Arial MT"/>
              <a:cs typeface="Arial MT"/>
            </a:endParaRPr>
          </a:p>
          <a:p>
            <a:pPr marL="126806">
              <a:spcBef>
                <a:spcPts val="1216"/>
              </a:spcBef>
            </a:pPr>
            <a:r>
              <a:rPr sz="1600" b="1" dirty="0">
                <a:solidFill>
                  <a:srgbClr val="FFAF00"/>
                </a:solidFill>
                <a:latin typeface="Arial"/>
                <a:cs typeface="Arial"/>
              </a:rPr>
              <a:t>text-align:</a:t>
            </a:r>
            <a:r>
              <a:rPr sz="1600" b="1" spc="-73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AF00"/>
                </a:solidFill>
                <a:latin typeface="Arial"/>
                <a:cs typeface="Arial"/>
              </a:rPr>
              <a:t>center;</a:t>
            </a:r>
            <a:endParaRPr sz="1600">
              <a:latin typeface="Arial"/>
              <a:cs typeface="Arial"/>
            </a:endParaRPr>
          </a:p>
          <a:p>
            <a:pPr marL="11528">
              <a:spcBef>
                <a:spcPts val="1307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35177" y="829806"/>
            <a:ext cx="1868582" cy="1090364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p</a:t>
            </a:r>
            <a:r>
              <a:rPr sz="1600" spc="-4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600">
              <a:latin typeface="Arial MT"/>
              <a:cs typeface="Arial MT"/>
            </a:endParaRPr>
          </a:p>
          <a:p>
            <a:pPr marL="126806">
              <a:spcBef>
                <a:spcPts val="1307"/>
              </a:spcBef>
            </a:pPr>
            <a:r>
              <a:rPr sz="1600" b="1" dirty="0">
                <a:solidFill>
                  <a:srgbClr val="FFAF00"/>
                </a:solidFill>
                <a:latin typeface="Arial"/>
                <a:cs typeface="Arial"/>
              </a:rPr>
              <a:t>text-align:</a:t>
            </a:r>
            <a:r>
              <a:rPr sz="1600" b="1" spc="-77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FFAF00"/>
                </a:solidFill>
                <a:latin typeface="Arial"/>
                <a:cs typeface="Arial"/>
              </a:rPr>
              <a:t>justify;</a:t>
            </a:r>
            <a:endParaRPr sz="1600">
              <a:latin typeface="Arial"/>
              <a:cs typeface="Arial"/>
            </a:endParaRPr>
          </a:p>
          <a:p>
            <a:pPr marL="11528">
              <a:spcBef>
                <a:spcPts val="1216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41939" y="4155030"/>
            <a:ext cx="3651669" cy="72314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6464" y="4048052"/>
            <a:ext cx="3623584" cy="92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999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2973145"/>
          </a:xfrm>
          <a:custGeom>
            <a:avLst/>
            <a:gdLst/>
            <a:ahLst/>
            <a:cxnLst/>
            <a:rect l="l" t="t" r="r" b="b"/>
            <a:pathLst>
              <a:path w="10071100" h="3275965">
                <a:moveTo>
                  <a:pt x="0" y="0"/>
                </a:moveTo>
                <a:lnTo>
                  <a:pt x="10071100" y="0"/>
                </a:lnTo>
                <a:lnTo>
                  <a:pt x="10071100" y="3275774"/>
                </a:lnTo>
                <a:lnTo>
                  <a:pt x="0" y="3275774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90476" y="184417"/>
            <a:ext cx="3575731" cy="35500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spc="-5" dirty="0"/>
              <a:t>Astuce</a:t>
            </a:r>
            <a:r>
              <a:rPr sz="2200" spc="-27" dirty="0"/>
              <a:t> </a:t>
            </a:r>
            <a:r>
              <a:rPr sz="2200" dirty="0"/>
              <a:t>:</a:t>
            </a:r>
            <a:r>
              <a:rPr sz="2200" spc="-18" dirty="0"/>
              <a:t> </a:t>
            </a:r>
            <a:r>
              <a:rPr sz="2200" spc="-5" dirty="0"/>
              <a:t>centrer</a:t>
            </a:r>
            <a:r>
              <a:rPr sz="2200" spc="-23" dirty="0"/>
              <a:t> </a:t>
            </a:r>
            <a:r>
              <a:rPr sz="2200" dirty="0"/>
              <a:t>une</a:t>
            </a:r>
            <a:r>
              <a:rPr sz="2200" spc="-18" dirty="0"/>
              <a:t> </a:t>
            </a:r>
            <a:r>
              <a:rPr sz="2200" dirty="0"/>
              <a:t>image</a:t>
            </a:r>
            <a:endParaRPr sz="2200"/>
          </a:p>
        </p:txBody>
      </p:sp>
      <p:sp>
        <p:nvSpPr>
          <p:cNvPr id="4" name="object 4"/>
          <p:cNvSpPr txBox="1"/>
          <p:nvPr/>
        </p:nvSpPr>
        <p:spPr>
          <a:xfrm>
            <a:off x="426643" y="756154"/>
            <a:ext cx="3817879" cy="1094975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 marR="4611">
              <a:lnSpc>
                <a:spcPct val="143500"/>
              </a:lnSpc>
              <a:spcBef>
                <a:spcPts val="91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Pour centrer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une image, on la place dans </a:t>
            </a:r>
            <a:r>
              <a:rPr sz="1600" spc="-44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un paragraphe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(ou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une div) dont le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 contenu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 est</a:t>
            </a:r>
            <a:r>
              <a:rPr sz="1600" spc="-9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aligné</a:t>
            </a:r>
            <a:r>
              <a:rPr sz="1600" spc="-9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au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centre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35178" y="829806"/>
            <a:ext cx="1880112" cy="1090364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p.align-center</a:t>
            </a:r>
            <a:r>
              <a:rPr sz="1600" spc="-4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600">
              <a:latin typeface="Arial MT"/>
              <a:cs typeface="Arial MT"/>
            </a:endParaRPr>
          </a:p>
          <a:p>
            <a:pPr marL="126806">
              <a:spcBef>
                <a:spcPts val="1307"/>
              </a:spcBef>
            </a:pPr>
            <a:r>
              <a:rPr sz="1600" b="1" dirty="0">
                <a:solidFill>
                  <a:srgbClr val="FFAF00"/>
                </a:solidFill>
                <a:latin typeface="Arial"/>
                <a:cs typeface="Arial"/>
              </a:rPr>
              <a:t>text-align:</a:t>
            </a:r>
            <a:r>
              <a:rPr sz="1600" b="1" spc="-73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AF00"/>
                </a:solidFill>
                <a:latin typeface="Arial"/>
                <a:cs typeface="Arial"/>
              </a:rPr>
              <a:t>center;</a:t>
            </a:r>
            <a:endParaRPr sz="1600">
              <a:latin typeface="Arial"/>
              <a:cs typeface="Arial"/>
            </a:endParaRPr>
          </a:p>
          <a:p>
            <a:pPr marL="11528">
              <a:spcBef>
                <a:spcPts val="1216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915" y="6005072"/>
            <a:ext cx="7864071" cy="36883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14128" y="3287077"/>
            <a:ext cx="5227698" cy="239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9004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335" y="1443060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607" y="1196404"/>
            <a:ext cx="7299632" cy="99124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 marR="4611">
              <a:lnSpc>
                <a:spcPct val="145800"/>
              </a:lnSpc>
              <a:spcBef>
                <a:spcPts val="91"/>
              </a:spcBef>
            </a:pP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text-transform</a:t>
            </a:r>
            <a:r>
              <a:rPr sz="2200" spc="-14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permet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transformer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2200"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texte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en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majuscule,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minuscule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1335" y="2468879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607" y="2374367"/>
            <a:ext cx="2324628" cy="35500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spc="-27" dirty="0">
                <a:solidFill>
                  <a:srgbClr val="585858"/>
                </a:solidFill>
                <a:latin typeface="Arial MT"/>
                <a:cs typeface="Arial MT"/>
              </a:rPr>
              <a:t>Valeurs</a:t>
            </a:r>
            <a:r>
              <a:rPr sz="2200" spc="-41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possibles</a:t>
            </a:r>
            <a:r>
              <a:rPr sz="2200" spc="-41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3385" y="3009452"/>
            <a:ext cx="92247" cy="148976"/>
          </a:xfrm>
          <a:prstGeom prst="rect">
            <a:avLst/>
          </a:prstGeom>
        </p:spPr>
        <p:txBody>
          <a:bodyPr vert="horz" wrap="square" lIns="0" tIns="10375" rIns="0" bIns="0" rtlCol="0">
            <a:spAutoFit/>
          </a:bodyPr>
          <a:lstStyle/>
          <a:p>
            <a:pPr marL="11528">
              <a:spcBef>
                <a:spcPts val="82"/>
              </a:spcBef>
            </a:pPr>
            <a:r>
              <a:rPr sz="9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90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3188" y="2916091"/>
            <a:ext cx="1207861" cy="1848778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000" dirty="0">
                <a:solidFill>
                  <a:srgbClr val="418DD3"/>
                </a:solidFill>
                <a:latin typeface="Arial MT"/>
                <a:cs typeface="Arial MT"/>
              </a:rPr>
              <a:t>none</a:t>
            </a:r>
            <a:endParaRPr sz="2000">
              <a:latin typeface="Arial MT"/>
              <a:cs typeface="Arial MT"/>
            </a:endParaRPr>
          </a:p>
          <a:p>
            <a:pPr marL="11528" marR="4611">
              <a:lnSpc>
                <a:spcPct val="166700"/>
              </a:lnSpc>
            </a:pPr>
            <a:r>
              <a:rPr sz="2000" dirty="0">
                <a:solidFill>
                  <a:srgbClr val="418DD3"/>
                </a:solidFill>
                <a:latin typeface="Arial MT"/>
                <a:cs typeface="Arial MT"/>
              </a:rPr>
              <a:t>capitalize </a:t>
            </a:r>
            <a:r>
              <a:rPr sz="2000" spc="5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418DD3"/>
                </a:solidFill>
                <a:latin typeface="Arial MT"/>
                <a:cs typeface="Arial MT"/>
              </a:rPr>
              <a:t>uppercase  lowercase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3385" y="3516598"/>
            <a:ext cx="92247" cy="148976"/>
          </a:xfrm>
          <a:prstGeom prst="rect">
            <a:avLst/>
          </a:prstGeom>
        </p:spPr>
        <p:txBody>
          <a:bodyPr vert="horz" wrap="square" lIns="0" tIns="10375" rIns="0" bIns="0" rtlCol="0">
            <a:spAutoFit/>
          </a:bodyPr>
          <a:lstStyle/>
          <a:p>
            <a:pPr marL="11528">
              <a:spcBef>
                <a:spcPts val="82"/>
              </a:spcBef>
            </a:pPr>
            <a:r>
              <a:rPr sz="9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900">
              <a:latin typeface="Lucida Console"/>
              <a:cs typeface="Lucida Consol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3385" y="4023744"/>
            <a:ext cx="92247" cy="148976"/>
          </a:xfrm>
          <a:prstGeom prst="rect">
            <a:avLst/>
          </a:prstGeom>
        </p:spPr>
        <p:txBody>
          <a:bodyPr vert="horz" wrap="square" lIns="0" tIns="10375" rIns="0" bIns="0" rtlCol="0">
            <a:spAutoFit/>
          </a:bodyPr>
          <a:lstStyle/>
          <a:p>
            <a:pPr marL="11528">
              <a:spcBef>
                <a:spcPts val="82"/>
              </a:spcBef>
            </a:pPr>
            <a:r>
              <a:rPr sz="9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900">
              <a:latin typeface="Lucida Console"/>
              <a:cs typeface="Lucida Consol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3385" y="4530890"/>
            <a:ext cx="92247" cy="148976"/>
          </a:xfrm>
          <a:prstGeom prst="rect">
            <a:avLst/>
          </a:prstGeom>
        </p:spPr>
        <p:txBody>
          <a:bodyPr vert="horz" wrap="square" lIns="0" tIns="10375" rIns="0" bIns="0" rtlCol="0">
            <a:spAutoFit/>
          </a:bodyPr>
          <a:lstStyle/>
          <a:p>
            <a:pPr marL="11528">
              <a:spcBef>
                <a:spcPts val="82"/>
              </a:spcBef>
            </a:pPr>
            <a:r>
              <a:rPr sz="9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900">
              <a:latin typeface="Lucida Console"/>
              <a:cs typeface="Lucida Consol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378553" y="322729"/>
            <a:ext cx="2438208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spc="-23" dirty="0">
                <a:solidFill>
                  <a:srgbClr val="585858"/>
                </a:solidFill>
              </a:rPr>
              <a:t>Text-transform</a:t>
            </a:r>
            <a:endParaRPr sz="2700"/>
          </a:p>
        </p:txBody>
      </p:sp>
    </p:spTree>
    <p:extLst>
      <p:ext uri="{BB962C8B-B14F-4D97-AF65-F5344CB8AC3E}">
        <p14:creationId xmlns:p14="http://schemas.microsoft.com/office/powerpoint/2010/main" val="2317206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10071100" h="7556500">
                <a:moveTo>
                  <a:pt x="10071100" y="0"/>
                </a:moveTo>
                <a:lnTo>
                  <a:pt x="0" y="0"/>
                </a:lnTo>
                <a:lnTo>
                  <a:pt x="0" y="7556500"/>
                </a:lnTo>
                <a:lnTo>
                  <a:pt x="10071100" y="7556500"/>
                </a:lnTo>
                <a:lnTo>
                  <a:pt x="10071100" y="0"/>
                </a:lnTo>
                <a:close/>
              </a:path>
            </a:pathLst>
          </a:custGeom>
          <a:solidFill>
            <a:srgbClr val="192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55380" y="3802962"/>
            <a:ext cx="6578951" cy="10373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5380" y="3874431"/>
            <a:ext cx="6578951" cy="10373"/>
          </a:xfrm>
          <a:custGeom>
            <a:avLst/>
            <a:gdLst/>
            <a:ahLst/>
            <a:cxnLst/>
            <a:rect l="l" t="t" r="r" b="b"/>
            <a:pathLst>
              <a:path w="7245984" h="11429">
                <a:moveTo>
                  <a:pt x="7245502" y="11274"/>
                </a:moveTo>
                <a:lnTo>
                  <a:pt x="0" y="9525"/>
                </a:lnTo>
                <a:lnTo>
                  <a:pt x="2" y="0"/>
                </a:lnTo>
                <a:lnTo>
                  <a:pt x="7245504" y="1749"/>
                </a:lnTo>
                <a:lnTo>
                  <a:pt x="7245502" y="11274"/>
                </a:lnTo>
                <a:close/>
              </a:path>
            </a:pathLst>
          </a:custGeom>
          <a:solidFill>
            <a:srgbClr val="FA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7200" y="241411"/>
            <a:ext cx="8229600" cy="1209454"/>
          </a:xfrm>
          <a:prstGeom prst="rect">
            <a:avLst/>
          </a:prstGeom>
        </p:spPr>
        <p:txBody>
          <a:bodyPr vert="horz" wrap="square" lIns="0" tIns="54757" rIns="0" bIns="0" rtlCol="0">
            <a:spAutoFit/>
          </a:bodyPr>
          <a:lstStyle/>
          <a:p>
            <a:pPr marL="2653697" marR="4611" indent="-1544724">
              <a:lnSpc>
                <a:spcPts val="4539"/>
              </a:lnSpc>
              <a:spcBef>
                <a:spcPts val="431"/>
              </a:spcBef>
            </a:pPr>
            <a:r>
              <a:rPr spc="-5" dirty="0"/>
              <a:t>Appliquer</a:t>
            </a:r>
            <a:r>
              <a:rPr spc="-32" dirty="0"/>
              <a:t> </a:t>
            </a:r>
            <a:r>
              <a:rPr dirty="0"/>
              <a:t>un</a:t>
            </a:r>
            <a:r>
              <a:rPr spc="-27" dirty="0"/>
              <a:t> </a:t>
            </a:r>
            <a:r>
              <a:rPr spc="-5" dirty="0"/>
              <a:t>style,</a:t>
            </a:r>
            <a:r>
              <a:rPr spc="-32" dirty="0"/>
              <a:t> </a:t>
            </a:r>
            <a:r>
              <a:rPr dirty="0"/>
              <a:t>oui </a:t>
            </a:r>
            <a:r>
              <a:rPr spc="-1098" dirty="0"/>
              <a:t> </a:t>
            </a:r>
            <a:r>
              <a:rPr spc="-5" dirty="0"/>
              <a:t>mais</a:t>
            </a:r>
            <a:r>
              <a:rPr spc="-9" dirty="0"/>
              <a:t> </a:t>
            </a:r>
            <a:r>
              <a:rPr dirty="0"/>
              <a:t>où</a:t>
            </a:r>
            <a:r>
              <a:rPr spc="-9" dirty="0"/>
              <a:t> </a:t>
            </a:r>
            <a:r>
              <a:rPr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9532952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97640" y="184417"/>
            <a:ext cx="1955063" cy="35500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spc="-18" dirty="0"/>
              <a:t>Text-transform</a:t>
            </a:r>
            <a:endParaRPr sz="2200"/>
          </a:p>
        </p:txBody>
      </p:sp>
      <p:sp>
        <p:nvSpPr>
          <p:cNvPr id="3" name="object 3"/>
          <p:cNvSpPr txBox="1"/>
          <p:nvPr/>
        </p:nvSpPr>
        <p:spPr>
          <a:xfrm>
            <a:off x="426644" y="864454"/>
            <a:ext cx="2237570" cy="1090364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h2</a:t>
            </a:r>
            <a:r>
              <a:rPr sz="1600" spc="-4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600">
              <a:latin typeface="Arial MT"/>
              <a:cs typeface="Arial MT"/>
            </a:endParaRPr>
          </a:p>
          <a:p>
            <a:pPr marL="126806">
              <a:spcBef>
                <a:spcPts val="1216"/>
              </a:spcBef>
            </a:pPr>
            <a:r>
              <a:rPr sz="1600" b="1" dirty="0">
                <a:solidFill>
                  <a:srgbClr val="FFAF00"/>
                </a:solidFill>
                <a:latin typeface="Arial"/>
                <a:cs typeface="Arial"/>
              </a:rPr>
              <a:t>text-transform:</a:t>
            </a:r>
            <a:r>
              <a:rPr sz="1600" b="1" spc="-77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FFAF00"/>
                </a:solidFill>
                <a:latin typeface="Arial"/>
                <a:cs typeface="Arial"/>
              </a:rPr>
              <a:t>none;</a:t>
            </a:r>
            <a:endParaRPr sz="1600">
              <a:latin typeface="Arial"/>
              <a:cs typeface="Arial"/>
            </a:endParaRPr>
          </a:p>
          <a:p>
            <a:pPr marL="11528">
              <a:spcBef>
                <a:spcPts val="1307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35224" y="828723"/>
            <a:ext cx="2543139" cy="1043684"/>
          </a:xfrm>
          <a:prstGeom prst="rect">
            <a:avLst/>
          </a:prstGeom>
        </p:spPr>
        <p:txBody>
          <a:bodyPr vert="horz" wrap="square" lIns="0" tIns="12681" rIns="0" bIns="0" rtlCol="0">
            <a:spAutoFit/>
          </a:bodyPr>
          <a:lstStyle/>
          <a:p>
            <a:pPr marL="11528">
              <a:spcBef>
                <a:spcPts val="100"/>
              </a:spcBef>
            </a:pPr>
            <a:r>
              <a:rPr sz="1500" dirty="0">
                <a:solidFill>
                  <a:srgbClr val="FAF9F9"/>
                </a:solidFill>
                <a:latin typeface="Arial MT"/>
                <a:cs typeface="Arial MT"/>
              </a:rPr>
              <a:t>h2</a:t>
            </a:r>
            <a:r>
              <a:rPr sz="1500" spc="-41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500">
              <a:latin typeface="Arial MT"/>
              <a:cs typeface="Arial MT"/>
            </a:endParaRPr>
          </a:p>
          <a:p>
            <a:pPr marL="121042">
              <a:spcBef>
                <a:spcPts val="1234"/>
              </a:spcBef>
            </a:pPr>
            <a:r>
              <a:rPr sz="1500" b="1" dirty="0">
                <a:solidFill>
                  <a:srgbClr val="FFAF00"/>
                </a:solidFill>
                <a:latin typeface="Arial"/>
                <a:cs typeface="Arial"/>
              </a:rPr>
              <a:t>text-transform:</a:t>
            </a:r>
            <a:r>
              <a:rPr sz="1500" b="1" spc="9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AF00"/>
                </a:solidFill>
                <a:latin typeface="Arial"/>
                <a:cs typeface="Arial"/>
              </a:rPr>
              <a:t>capitalize;</a:t>
            </a:r>
            <a:endParaRPr sz="1500">
              <a:latin typeface="Arial"/>
              <a:cs typeface="Arial"/>
            </a:endParaRPr>
          </a:p>
          <a:p>
            <a:pPr marL="11528">
              <a:spcBef>
                <a:spcPts val="1230"/>
              </a:spcBef>
            </a:pPr>
            <a:r>
              <a:rPr sz="15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5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3357" y="3900415"/>
            <a:ext cx="2280235" cy="17914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37136" y="3887620"/>
            <a:ext cx="1999457" cy="15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710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97640" y="184417"/>
            <a:ext cx="1955063" cy="35500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spc="-18" dirty="0"/>
              <a:t>Text-transform</a:t>
            </a:r>
            <a:endParaRPr sz="2200"/>
          </a:p>
        </p:txBody>
      </p:sp>
      <p:sp>
        <p:nvSpPr>
          <p:cNvPr id="3" name="object 3"/>
          <p:cNvSpPr txBox="1"/>
          <p:nvPr/>
        </p:nvSpPr>
        <p:spPr>
          <a:xfrm>
            <a:off x="426644" y="864454"/>
            <a:ext cx="2780675" cy="1090364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h2</a:t>
            </a:r>
            <a:r>
              <a:rPr sz="1600" spc="-4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600">
              <a:latin typeface="Arial MT"/>
              <a:cs typeface="Arial MT"/>
            </a:endParaRPr>
          </a:p>
          <a:p>
            <a:pPr marL="126806">
              <a:spcBef>
                <a:spcPts val="1216"/>
              </a:spcBef>
            </a:pPr>
            <a:r>
              <a:rPr sz="1600" b="1" dirty="0">
                <a:solidFill>
                  <a:srgbClr val="FFAF00"/>
                </a:solidFill>
                <a:latin typeface="Arial"/>
                <a:cs typeface="Arial"/>
              </a:rPr>
              <a:t>text-transform:</a:t>
            </a:r>
            <a:r>
              <a:rPr sz="1600" b="1" spc="-77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FFAF00"/>
                </a:solidFill>
                <a:latin typeface="Arial"/>
                <a:cs typeface="Arial"/>
              </a:rPr>
              <a:t>uppercase;</a:t>
            </a:r>
            <a:endParaRPr sz="1600">
              <a:latin typeface="Arial"/>
              <a:cs typeface="Arial"/>
            </a:endParaRPr>
          </a:p>
          <a:p>
            <a:pPr marL="11528">
              <a:spcBef>
                <a:spcPts val="1307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35224" y="828723"/>
            <a:ext cx="2664213" cy="1043684"/>
          </a:xfrm>
          <a:prstGeom prst="rect">
            <a:avLst/>
          </a:prstGeom>
        </p:spPr>
        <p:txBody>
          <a:bodyPr vert="horz" wrap="square" lIns="0" tIns="12681" rIns="0" bIns="0" rtlCol="0">
            <a:spAutoFit/>
          </a:bodyPr>
          <a:lstStyle/>
          <a:p>
            <a:pPr marL="11528">
              <a:spcBef>
                <a:spcPts val="100"/>
              </a:spcBef>
            </a:pPr>
            <a:r>
              <a:rPr sz="1500" dirty="0">
                <a:solidFill>
                  <a:srgbClr val="FAF9F9"/>
                </a:solidFill>
                <a:latin typeface="Arial MT"/>
                <a:cs typeface="Arial MT"/>
              </a:rPr>
              <a:t>h2</a:t>
            </a:r>
            <a:r>
              <a:rPr sz="1500" spc="-41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500">
              <a:latin typeface="Arial MT"/>
              <a:cs typeface="Arial MT"/>
            </a:endParaRPr>
          </a:p>
          <a:p>
            <a:pPr marL="121042">
              <a:spcBef>
                <a:spcPts val="1234"/>
              </a:spcBef>
            </a:pPr>
            <a:r>
              <a:rPr sz="1500" b="1" dirty="0">
                <a:solidFill>
                  <a:srgbClr val="FFAF00"/>
                </a:solidFill>
                <a:latin typeface="Arial"/>
                <a:cs typeface="Arial"/>
              </a:rPr>
              <a:t>text-transform</a:t>
            </a:r>
            <a:r>
              <a:rPr sz="1500" b="1" spc="-14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AF00"/>
                </a:solidFill>
                <a:latin typeface="Arial"/>
                <a:cs typeface="Arial"/>
              </a:rPr>
              <a:t>:</a:t>
            </a:r>
            <a:r>
              <a:rPr sz="1500" b="1" spc="-9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500" b="1" spc="5" dirty="0">
                <a:solidFill>
                  <a:srgbClr val="FFAF00"/>
                </a:solidFill>
                <a:latin typeface="Arial"/>
                <a:cs typeface="Arial"/>
              </a:rPr>
              <a:t>lowercase;</a:t>
            </a:r>
            <a:endParaRPr sz="1500">
              <a:latin typeface="Arial"/>
              <a:cs typeface="Arial"/>
            </a:endParaRPr>
          </a:p>
          <a:p>
            <a:pPr marL="11528">
              <a:spcBef>
                <a:spcPts val="1230"/>
              </a:spcBef>
            </a:pPr>
            <a:r>
              <a:rPr sz="15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5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07273" y="4043621"/>
            <a:ext cx="2175175" cy="2123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6621" y="4034117"/>
            <a:ext cx="2787048" cy="17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932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335" y="1443060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607" y="1348548"/>
            <a:ext cx="7360747" cy="124531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font-variant</a:t>
            </a:r>
            <a:r>
              <a:rPr sz="2200" spc="-9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:</a:t>
            </a: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valeur</a:t>
            </a:r>
            <a:r>
              <a:rPr sz="2200" spc="-9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permet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changer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la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casse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de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la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police</a:t>
            </a:r>
            <a:endParaRPr sz="2200">
              <a:latin typeface="Arial MT"/>
              <a:cs typeface="Arial MT"/>
            </a:endParaRPr>
          </a:p>
          <a:p>
            <a:pPr marL="11528">
              <a:spcBef>
                <a:spcPts val="1652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Principales</a:t>
            </a:r>
            <a:r>
              <a:rPr sz="2200" spc="-23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valeurs</a:t>
            </a:r>
            <a:r>
              <a:rPr sz="2200" spc="-23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possibles</a:t>
            </a:r>
            <a:r>
              <a:rPr sz="2200" spc="-23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1335" y="1984785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3385" y="3078608"/>
            <a:ext cx="92247" cy="148976"/>
          </a:xfrm>
          <a:prstGeom prst="rect">
            <a:avLst/>
          </a:prstGeom>
        </p:spPr>
        <p:txBody>
          <a:bodyPr vert="horz" wrap="square" lIns="0" tIns="10375" rIns="0" bIns="0" rtlCol="0">
            <a:spAutoFit/>
          </a:bodyPr>
          <a:lstStyle/>
          <a:p>
            <a:pPr marL="11528">
              <a:spcBef>
                <a:spcPts val="82"/>
              </a:spcBef>
            </a:pPr>
            <a:r>
              <a:rPr sz="9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900">
              <a:latin typeface="Lucida Console"/>
              <a:cs typeface="Lucida Consol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03189" y="2985247"/>
            <a:ext cx="1235535" cy="834486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000" spc="-5" dirty="0">
                <a:solidFill>
                  <a:srgbClr val="418DD3"/>
                </a:solidFill>
                <a:latin typeface="Arial MT"/>
                <a:cs typeface="Arial MT"/>
              </a:rPr>
              <a:t>normal</a:t>
            </a:r>
            <a:endParaRPr sz="2000">
              <a:latin typeface="Arial MT"/>
              <a:cs typeface="Arial MT"/>
            </a:endParaRPr>
          </a:p>
          <a:p>
            <a:pPr marL="11528">
              <a:spcBef>
                <a:spcPts val="1598"/>
              </a:spcBef>
            </a:pPr>
            <a:r>
              <a:rPr sz="2000" dirty="0">
                <a:solidFill>
                  <a:srgbClr val="418DD3"/>
                </a:solidFill>
                <a:latin typeface="Arial MT"/>
                <a:cs typeface="Arial MT"/>
              </a:rPr>
              <a:t>small-caps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3385" y="3585754"/>
            <a:ext cx="92247" cy="148976"/>
          </a:xfrm>
          <a:prstGeom prst="rect">
            <a:avLst/>
          </a:prstGeom>
        </p:spPr>
        <p:txBody>
          <a:bodyPr vert="horz" wrap="square" lIns="0" tIns="10375" rIns="0" bIns="0" rtlCol="0">
            <a:spAutoFit/>
          </a:bodyPr>
          <a:lstStyle/>
          <a:p>
            <a:pPr marL="11528">
              <a:spcBef>
                <a:spcPts val="82"/>
              </a:spcBef>
            </a:pPr>
            <a:r>
              <a:rPr sz="900" spc="-5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900">
              <a:latin typeface="Lucida Console"/>
              <a:cs typeface="Lucida Consol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586108" y="322729"/>
            <a:ext cx="2022519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dirty="0">
                <a:solidFill>
                  <a:srgbClr val="585858"/>
                </a:solidFill>
              </a:rPr>
              <a:t>Font-variant</a:t>
            </a:r>
            <a:endParaRPr sz="2700"/>
          </a:p>
        </p:txBody>
      </p:sp>
    </p:spTree>
    <p:extLst>
      <p:ext uri="{BB962C8B-B14F-4D97-AF65-F5344CB8AC3E}">
        <p14:creationId xmlns:p14="http://schemas.microsoft.com/office/powerpoint/2010/main" val="40094626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70603" y="17544"/>
            <a:ext cx="1622974" cy="688749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dirty="0"/>
              <a:t>Font-variant</a:t>
            </a:r>
            <a:endParaRPr sz="2200"/>
          </a:p>
        </p:txBody>
      </p:sp>
      <p:sp>
        <p:nvSpPr>
          <p:cNvPr id="3" name="object 3"/>
          <p:cNvSpPr txBox="1"/>
          <p:nvPr/>
        </p:nvSpPr>
        <p:spPr>
          <a:xfrm>
            <a:off x="426643" y="864454"/>
            <a:ext cx="2284270" cy="1090364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h2</a:t>
            </a:r>
            <a:r>
              <a:rPr sz="1600" spc="-4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600">
              <a:latin typeface="Arial MT"/>
              <a:cs typeface="Arial MT"/>
            </a:endParaRPr>
          </a:p>
          <a:p>
            <a:pPr marL="126806">
              <a:spcBef>
                <a:spcPts val="1216"/>
              </a:spcBef>
            </a:pPr>
            <a:r>
              <a:rPr sz="1600" b="1" dirty="0">
                <a:solidFill>
                  <a:srgbClr val="FFAF00"/>
                </a:solidFill>
                <a:latin typeface="Arial"/>
                <a:cs typeface="Arial"/>
              </a:rPr>
              <a:t>font-variante:</a:t>
            </a:r>
            <a:r>
              <a:rPr sz="1600" b="1" spc="-77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FFAF00"/>
                </a:solidFill>
                <a:latin typeface="Arial"/>
                <a:cs typeface="Arial"/>
              </a:rPr>
              <a:t>normal;</a:t>
            </a:r>
            <a:endParaRPr sz="1600">
              <a:latin typeface="Arial"/>
              <a:cs typeface="Arial"/>
            </a:endParaRPr>
          </a:p>
          <a:p>
            <a:pPr marL="11528">
              <a:spcBef>
                <a:spcPts val="1307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35223" y="828723"/>
            <a:ext cx="2532185" cy="1043684"/>
          </a:xfrm>
          <a:prstGeom prst="rect">
            <a:avLst/>
          </a:prstGeom>
        </p:spPr>
        <p:txBody>
          <a:bodyPr vert="horz" wrap="square" lIns="0" tIns="12681" rIns="0" bIns="0" rtlCol="0">
            <a:spAutoFit/>
          </a:bodyPr>
          <a:lstStyle/>
          <a:p>
            <a:pPr marL="11528">
              <a:spcBef>
                <a:spcPts val="100"/>
              </a:spcBef>
            </a:pPr>
            <a:r>
              <a:rPr sz="1500" dirty="0">
                <a:solidFill>
                  <a:srgbClr val="FAF9F9"/>
                </a:solidFill>
                <a:latin typeface="Arial MT"/>
                <a:cs typeface="Arial MT"/>
              </a:rPr>
              <a:t>h2</a:t>
            </a:r>
            <a:r>
              <a:rPr sz="1500" spc="-41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500">
              <a:latin typeface="Arial MT"/>
              <a:cs typeface="Arial MT"/>
            </a:endParaRPr>
          </a:p>
          <a:p>
            <a:pPr marL="121042">
              <a:spcBef>
                <a:spcPts val="1234"/>
              </a:spcBef>
            </a:pPr>
            <a:r>
              <a:rPr sz="1500" b="1" dirty="0">
                <a:solidFill>
                  <a:srgbClr val="FFAF00"/>
                </a:solidFill>
                <a:latin typeface="Arial"/>
                <a:cs typeface="Arial"/>
              </a:rPr>
              <a:t>font-variante:</a:t>
            </a:r>
            <a:r>
              <a:rPr sz="1500" b="1" spc="-27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AF00"/>
                </a:solidFill>
                <a:latin typeface="Arial"/>
                <a:cs typeface="Arial"/>
              </a:rPr>
              <a:t>small-caps;</a:t>
            </a:r>
            <a:endParaRPr sz="1500">
              <a:latin typeface="Arial"/>
              <a:cs typeface="Arial"/>
            </a:endParaRPr>
          </a:p>
          <a:p>
            <a:pPr marL="11528">
              <a:spcBef>
                <a:spcPts val="1230"/>
              </a:spcBef>
            </a:pPr>
            <a:r>
              <a:rPr sz="15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5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076" y="4020247"/>
            <a:ext cx="3160115" cy="35633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35027" y="4021458"/>
            <a:ext cx="2898006" cy="35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11718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335" y="1443060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607" y="1196404"/>
            <a:ext cx="7803533" cy="1334845"/>
          </a:xfrm>
          <a:prstGeom prst="rect">
            <a:avLst/>
          </a:prstGeom>
        </p:spPr>
        <p:txBody>
          <a:bodyPr vert="horz" wrap="square" lIns="0" tIns="163695" rIns="0" bIns="0" rtlCol="0">
            <a:spAutoFit/>
          </a:bodyPr>
          <a:lstStyle/>
          <a:p>
            <a:pPr marL="11528">
              <a:spcBef>
                <a:spcPts val="1289"/>
              </a:spcBef>
            </a:pP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text-decoration</a:t>
            </a:r>
            <a:r>
              <a:rPr sz="2200" spc="-9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:</a:t>
            </a: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valeur</a:t>
            </a:r>
            <a:r>
              <a:rPr sz="2200" spc="-5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permet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changer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différents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valeurs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de</a:t>
            </a:r>
            <a:endParaRPr sz="2200">
              <a:latin typeface="Arial MT"/>
              <a:cs typeface="Arial MT"/>
            </a:endParaRPr>
          </a:p>
          <a:p>
            <a:pPr marL="11528">
              <a:spcBef>
                <a:spcPts val="1198"/>
              </a:spcBef>
            </a:pP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«</a:t>
            </a:r>
            <a:r>
              <a:rPr sz="2200" spc="-32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décoration</a:t>
            </a:r>
            <a:r>
              <a:rPr sz="2200" spc="-32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»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1335" y="2952974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3479" y="2858461"/>
            <a:ext cx="7869836" cy="1319156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34583">
              <a:spcBef>
                <a:spcPts val="91"/>
              </a:spcBef>
            </a:pPr>
            <a:r>
              <a:rPr sz="2200" spc="-27" dirty="0">
                <a:solidFill>
                  <a:srgbClr val="585858"/>
                </a:solidFill>
                <a:latin typeface="Arial MT"/>
                <a:cs typeface="Arial MT"/>
              </a:rPr>
              <a:t>Valeurs</a:t>
            </a:r>
            <a:r>
              <a:rPr sz="2200" spc="-32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possibles</a:t>
            </a:r>
            <a:r>
              <a:rPr sz="2200" spc="-32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endParaRPr sz="2200">
              <a:latin typeface="Arial MT"/>
              <a:cs typeface="Arial MT"/>
            </a:endParaRPr>
          </a:p>
          <a:p>
            <a:pPr marL="349292" marR="27667" indent="-288195">
              <a:lnSpc>
                <a:spcPct val="147700"/>
              </a:lnSpc>
              <a:spcBef>
                <a:spcPts val="508"/>
              </a:spcBef>
              <a:tabLst>
                <a:tab pos="349292" algn="l"/>
              </a:tabLst>
            </a:pPr>
            <a:r>
              <a:rPr sz="2200" baseline="6734" dirty="0">
                <a:solidFill>
                  <a:srgbClr val="666666"/>
                </a:solidFill>
                <a:latin typeface="Arial MT"/>
                <a:cs typeface="Arial MT"/>
              </a:rPr>
              <a:t>–	</a:t>
            </a:r>
            <a:r>
              <a:rPr sz="2000" dirty="0">
                <a:solidFill>
                  <a:srgbClr val="418DD3"/>
                </a:solidFill>
                <a:latin typeface="Arial MT"/>
                <a:cs typeface="Arial MT"/>
              </a:rPr>
              <a:t>none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: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permet d'empêcher l'héritage de la propriété et plus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particulièrement</a:t>
            </a:r>
            <a:r>
              <a:rPr sz="20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0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supprimer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le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soulignement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par</a:t>
            </a:r>
            <a:r>
              <a:rPr sz="20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défaut</a:t>
            </a:r>
            <a:r>
              <a:rPr sz="20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des</a:t>
            </a:r>
            <a:r>
              <a:rPr sz="20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liens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3385" y="4904334"/>
            <a:ext cx="129146" cy="251268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1500" dirty="0">
                <a:solidFill>
                  <a:srgbClr val="666666"/>
                </a:solidFill>
                <a:latin typeface="Arial MT"/>
                <a:cs typeface="Arial MT"/>
              </a:rPr>
              <a:t>–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3385" y="5411481"/>
            <a:ext cx="129146" cy="251268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1500" dirty="0">
                <a:solidFill>
                  <a:srgbClr val="666666"/>
                </a:solidFill>
                <a:latin typeface="Arial MT"/>
                <a:cs typeface="Arial MT"/>
              </a:rPr>
              <a:t>–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3385" y="4356847"/>
            <a:ext cx="3075866" cy="1330106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  <a:tabLst>
                <a:tab pos="299146" algn="l"/>
              </a:tabLst>
            </a:pPr>
            <a:r>
              <a:rPr sz="2200" baseline="6734" dirty="0">
                <a:solidFill>
                  <a:srgbClr val="666666"/>
                </a:solidFill>
                <a:latin typeface="Arial MT"/>
                <a:cs typeface="Arial MT"/>
              </a:rPr>
              <a:t>–	</a:t>
            </a:r>
            <a:r>
              <a:rPr sz="2000" spc="-5" dirty="0">
                <a:solidFill>
                  <a:srgbClr val="418DD3"/>
                </a:solidFill>
                <a:latin typeface="Arial MT"/>
                <a:cs typeface="Arial MT"/>
              </a:rPr>
              <a:t>overline</a:t>
            </a:r>
            <a:r>
              <a:rPr sz="2000" spc="-32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000" spc="-32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surlignement</a:t>
            </a:r>
            <a:endParaRPr sz="2000">
              <a:latin typeface="Arial MT"/>
              <a:cs typeface="Arial MT"/>
            </a:endParaRPr>
          </a:p>
          <a:p>
            <a:pPr marL="299723" marR="4611">
              <a:lnSpc>
                <a:spcPct val="162900"/>
              </a:lnSpc>
              <a:spcBef>
                <a:spcPts val="91"/>
              </a:spcBef>
            </a:pPr>
            <a:r>
              <a:rPr sz="2000" spc="-5" dirty="0">
                <a:solidFill>
                  <a:srgbClr val="418DD3"/>
                </a:solidFill>
                <a:latin typeface="Arial MT"/>
                <a:cs typeface="Arial MT"/>
              </a:rPr>
              <a:t>underline</a:t>
            </a:r>
            <a:r>
              <a:rPr sz="2000" spc="-41" dirty="0">
                <a:solidFill>
                  <a:srgbClr val="418DD3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000" spc="-41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soulignement </a:t>
            </a:r>
            <a:r>
              <a:rPr sz="2000" spc="-540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418DD3"/>
                </a:solidFill>
                <a:latin typeface="Arial MT"/>
                <a:cs typeface="Arial MT"/>
              </a:rPr>
              <a:t>line-through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000" spc="-27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585858"/>
                </a:solidFill>
                <a:latin typeface="Arial MT"/>
                <a:cs typeface="Arial MT"/>
              </a:rPr>
              <a:t>texte</a:t>
            </a:r>
            <a:r>
              <a:rPr sz="2000" spc="-27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585858"/>
                </a:solidFill>
                <a:latin typeface="Arial MT"/>
                <a:cs typeface="Arial MT"/>
              </a:rPr>
              <a:t>barré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297836" y="322729"/>
            <a:ext cx="2591569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spc="-18" dirty="0">
                <a:solidFill>
                  <a:srgbClr val="585858"/>
                </a:solidFill>
              </a:rPr>
              <a:t>Text-decoration</a:t>
            </a:r>
            <a:endParaRPr sz="2700"/>
          </a:p>
        </p:txBody>
      </p:sp>
    </p:spTree>
    <p:extLst>
      <p:ext uri="{BB962C8B-B14F-4D97-AF65-F5344CB8AC3E}">
        <p14:creationId xmlns:p14="http://schemas.microsoft.com/office/powerpoint/2010/main" val="393460509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4101" y="17544"/>
            <a:ext cx="7589635" cy="688749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dirty="0"/>
              <a:t>Enlever</a:t>
            </a:r>
            <a:r>
              <a:rPr sz="2200" spc="-9" dirty="0"/>
              <a:t> </a:t>
            </a:r>
            <a:r>
              <a:rPr sz="2200" dirty="0"/>
              <a:t>le</a:t>
            </a:r>
            <a:r>
              <a:rPr sz="2200" spc="-9" dirty="0"/>
              <a:t> </a:t>
            </a:r>
            <a:r>
              <a:rPr sz="2200" spc="-5" dirty="0"/>
              <a:t>soulignement</a:t>
            </a:r>
            <a:r>
              <a:rPr sz="2200" spc="-14" dirty="0"/>
              <a:t> </a:t>
            </a:r>
            <a:r>
              <a:rPr sz="2200" dirty="0"/>
              <a:t>des</a:t>
            </a:r>
            <a:r>
              <a:rPr sz="2200" spc="-5" dirty="0"/>
              <a:t> </a:t>
            </a:r>
            <a:r>
              <a:rPr sz="2200" dirty="0"/>
              <a:t>liens</a:t>
            </a:r>
            <a:r>
              <a:rPr sz="2200" spc="-9" dirty="0"/>
              <a:t> </a:t>
            </a:r>
            <a:r>
              <a:rPr sz="2200" spc="-5" dirty="0"/>
              <a:t>et</a:t>
            </a:r>
            <a:r>
              <a:rPr sz="2200" spc="-14" dirty="0"/>
              <a:t> </a:t>
            </a:r>
            <a:r>
              <a:rPr sz="2200" dirty="0"/>
              <a:t>le</a:t>
            </a:r>
            <a:r>
              <a:rPr sz="2200" spc="-5" dirty="0"/>
              <a:t> remettre</a:t>
            </a:r>
            <a:r>
              <a:rPr sz="2200" spc="-14" dirty="0"/>
              <a:t> </a:t>
            </a:r>
            <a:r>
              <a:rPr sz="2200" spc="-5" dirty="0"/>
              <a:t>au</a:t>
            </a:r>
            <a:r>
              <a:rPr sz="2200" spc="-14" dirty="0"/>
              <a:t> </a:t>
            </a:r>
            <a:r>
              <a:rPr sz="2200" spc="-5" dirty="0"/>
              <a:t>survol</a:t>
            </a:r>
            <a:endParaRPr sz="2200"/>
          </a:p>
        </p:txBody>
      </p:sp>
      <p:sp>
        <p:nvSpPr>
          <p:cNvPr id="3" name="object 3"/>
          <p:cNvSpPr txBox="1"/>
          <p:nvPr/>
        </p:nvSpPr>
        <p:spPr>
          <a:xfrm>
            <a:off x="426644" y="864454"/>
            <a:ext cx="3486366" cy="1612079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a</a:t>
            </a:r>
            <a:r>
              <a:rPr sz="1600" spc="-5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600">
              <a:latin typeface="Arial MT"/>
              <a:cs typeface="Arial MT"/>
            </a:endParaRPr>
          </a:p>
          <a:p>
            <a:pPr marL="126806">
              <a:spcBef>
                <a:spcPts val="1216"/>
              </a:spcBef>
            </a:pPr>
            <a:r>
              <a:rPr sz="1600" b="1" dirty="0">
                <a:solidFill>
                  <a:srgbClr val="FFAF00"/>
                </a:solidFill>
                <a:latin typeface="Arial"/>
                <a:cs typeface="Arial"/>
              </a:rPr>
              <a:t>text-decoration:</a:t>
            </a:r>
            <a:r>
              <a:rPr sz="1600" b="1" spc="-4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FFAF00"/>
                </a:solidFill>
                <a:latin typeface="Arial"/>
                <a:cs typeface="Arial"/>
              </a:rPr>
              <a:t>none;</a:t>
            </a:r>
            <a:endParaRPr sz="1600">
              <a:latin typeface="Arial"/>
              <a:cs typeface="Arial"/>
            </a:endParaRPr>
          </a:p>
          <a:p>
            <a:pPr marL="11528">
              <a:spcBef>
                <a:spcPts val="1307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600">
              <a:latin typeface="Arial MT"/>
              <a:cs typeface="Arial MT"/>
            </a:endParaRPr>
          </a:p>
          <a:p>
            <a:pPr marL="11528">
              <a:spcBef>
                <a:spcPts val="1126"/>
              </a:spcBef>
            </a:pPr>
            <a:r>
              <a:rPr sz="1300" dirty="0">
                <a:solidFill>
                  <a:srgbClr val="FAF9F9"/>
                </a:solidFill>
                <a:latin typeface="Arial MT"/>
                <a:cs typeface="Arial MT"/>
              </a:rPr>
              <a:t>/*</a:t>
            </a:r>
            <a:r>
              <a:rPr sz="1300" spc="-9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FAF9F9"/>
                </a:solidFill>
                <a:latin typeface="Arial MT"/>
                <a:cs typeface="Arial MT"/>
              </a:rPr>
              <a:t>enlever</a:t>
            </a:r>
            <a:r>
              <a:rPr sz="1300" spc="-14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FAF9F9"/>
                </a:solidFill>
                <a:latin typeface="Arial MT"/>
                <a:cs typeface="Arial MT"/>
              </a:rPr>
              <a:t>le</a:t>
            </a:r>
            <a:r>
              <a:rPr sz="1300" spc="-9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FAF9F9"/>
                </a:solidFill>
                <a:latin typeface="Arial MT"/>
                <a:cs typeface="Arial MT"/>
              </a:rPr>
              <a:t>soulignement</a:t>
            </a:r>
            <a:r>
              <a:rPr sz="1300" spc="-9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FAF9F9"/>
                </a:solidFill>
                <a:latin typeface="Arial MT"/>
                <a:cs typeface="Arial MT"/>
              </a:rPr>
              <a:t>des</a:t>
            </a:r>
            <a:r>
              <a:rPr sz="1300" spc="-14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FAF9F9"/>
                </a:solidFill>
                <a:latin typeface="Arial MT"/>
                <a:cs typeface="Arial MT"/>
              </a:rPr>
              <a:t>liens</a:t>
            </a:r>
            <a:r>
              <a:rPr sz="1300" spc="-9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FAF9F9"/>
                </a:solidFill>
                <a:latin typeface="Arial MT"/>
                <a:cs typeface="Arial MT"/>
              </a:rPr>
              <a:t>par</a:t>
            </a:r>
            <a:r>
              <a:rPr sz="1300" spc="-14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FAF9F9"/>
                </a:solidFill>
                <a:latin typeface="Arial MT"/>
                <a:cs typeface="Arial MT"/>
              </a:rPr>
              <a:t>défaut</a:t>
            </a:r>
            <a:r>
              <a:rPr sz="1300" spc="-14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FAF9F9"/>
                </a:solidFill>
                <a:latin typeface="Arial MT"/>
                <a:cs typeface="Arial MT"/>
              </a:rPr>
              <a:t>*/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66038" y="829876"/>
            <a:ext cx="3746387" cy="1624903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1600" spc="-5" dirty="0">
                <a:solidFill>
                  <a:srgbClr val="FAF9F9"/>
                </a:solidFill>
                <a:latin typeface="Arial MT"/>
                <a:cs typeface="Arial MT"/>
              </a:rPr>
              <a:t>a:hover</a:t>
            </a:r>
            <a:r>
              <a:rPr sz="1600" spc="-45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600">
              <a:latin typeface="Arial MT"/>
              <a:cs typeface="Arial MT"/>
            </a:endParaRPr>
          </a:p>
          <a:p>
            <a:pPr marL="126806">
              <a:spcBef>
                <a:spcPts val="1307"/>
              </a:spcBef>
            </a:pPr>
            <a:r>
              <a:rPr sz="1600" b="1" dirty="0">
                <a:solidFill>
                  <a:srgbClr val="FFAF00"/>
                </a:solidFill>
                <a:latin typeface="Arial"/>
                <a:cs typeface="Arial"/>
              </a:rPr>
              <a:t>text-decoration:</a:t>
            </a:r>
            <a:r>
              <a:rPr sz="1600" b="1" spc="-4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FFAF00"/>
                </a:solidFill>
                <a:latin typeface="Arial"/>
                <a:cs typeface="Arial"/>
              </a:rPr>
              <a:t>underline;</a:t>
            </a:r>
            <a:endParaRPr sz="1600">
              <a:latin typeface="Arial"/>
              <a:cs typeface="Arial"/>
            </a:endParaRPr>
          </a:p>
          <a:p>
            <a:pPr marL="11528">
              <a:spcBef>
                <a:spcPts val="1216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600">
              <a:latin typeface="Arial MT"/>
              <a:cs typeface="Arial MT"/>
            </a:endParaRPr>
          </a:p>
          <a:p>
            <a:pPr marL="11528">
              <a:spcBef>
                <a:spcPts val="1216"/>
              </a:spcBef>
            </a:pPr>
            <a:r>
              <a:rPr sz="1300" dirty="0">
                <a:solidFill>
                  <a:srgbClr val="FAF9F9"/>
                </a:solidFill>
                <a:latin typeface="Arial MT"/>
                <a:cs typeface="Arial MT"/>
              </a:rPr>
              <a:t>/*</a:t>
            </a:r>
            <a:r>
              <a:rPr sz="1300" spc="-9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FAF9F9"/>
                </a:solidFill>
                <a:latin typeface="Arial MT"/>
                <a:cs typeface="Arial MT"/>
              </a:rPr>
              <a:t>remettre</a:t>
            </a:r>
            <a:r>
              <a:rPr sz="1300" spc="-9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FAF9F9"/>
                </a:solidFill>
                <a:latin typeface="Arial MT"/>
                <a:cs typeface="Arial MT"/>
              </a:rPr>
              <a:t>le</a:t>
            </a:r>
            <a:r>
              <a:rPr sz="1300" spc="-14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FAF9F9"/>
                </a:solidFill>
                <a:latin typeface="Arial MT"/>
                <a:cs typeface="Arial MT"/>
              </a:rPr>
              <a:t>soulignement</a:t>
            </a:r>
            <a:r>
              <a:rPr sz="1300" spc="-9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FAF9F9"/>
                </a:solidFill>
                <a:latin typeface="Arial MT"/>
                <a:cs typeface="Arial MT"/>
              </a:rPr>
              <a:t>pour</a:t>
            </a:r>
            <a:r>
              <a:rPr sz="1300" spc="-14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FAF9F9"/>
                </a:solidFill>
                <a:latin typeface="Arial MT"/>
                <a:cs typeface="Arial MT"/>
              </a:rPr>
              <a:t>les</a:t>
            </a:r>
            <a:r>
              <a:rPr sz="1300" spc="-14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FAF9F9"/>
                </a:solidFill>
                <a:latin typeface="Arial MT"/>
                <a:cs typeface="Arial MT"/>
              </a:rPr>
              <a:t>liens</a:t>
            </a:r>
            <a:r>
              <a:rPr sz="1300" spc="-14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300" dirty="0">
                <a:solidFill>
                  <a:srgbClr val="FAF9F9"/>
                </a:solidFill>
                <a:latin typeface="Arial MT"/>
                <a:cs typeface="Arial MT"/>
              </a:rPr>
              <a:t>survolés</a:t>
            </a:r>
            <a:r>
              <a:rPr sz="1300" spc="-9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300" spc="-5" dirty="0">
                <a:solidFill>
                  <a:srgbClr val="FAF9F9"/>
                </a:solidFill>
                <a:latin typeface="Arial MT"/>
                <a:cs typeface="Arial MT"/>
              </a:rPr>
              <a:t>*/</a:t>
            </a:r>
            <a:endParaRPr sz="13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5014" y="4057170"/>
            <a:ext cx="3814127" cy="89903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16966" y="4063247"/>
            <a:ext cx="3747644" cy="90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07528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335" y="1443060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9607" y="1196404"/>
            <a:ext cx="7821983" cy="99124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 marR="4611">
              <a:lnSpc>
                <a:spcPct val="145800"/>
              </a:lnSpc>
              <a:spcBef>
                <a:spcPts val="91"/>
              </a:spcBef>
            </a:pPr>
            <a:r>
              <a:rPr sz="2200" dirty="0">
                <a:solidFill>
                  <a:srgbClr val="418DD3"/>
                </a:solidFill>
                <a:latin typeface="Arial MT"/>
                <a:cs typeface="Arial MT"/>
              </a:rPr>
              <a:t>text-indent : valeur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(négative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ou positive) permet de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spécifier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un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décalage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 la première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ligne d’un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texte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1335" y="2468879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607" y="2374366"/>
            <a:ext cx="8052601" cy="124531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spc="-27" dirty="0">
                <a:solidFill>
                  <a:srgbClr val="585858"/>
                </a:solidFill>
                <a:latin typeface="Arial MT"/>
                <a:cs typeface="Arial MT"/>
              </a:rPr>
              <a:t>Valeurs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unités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mesure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de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police,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positif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ou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négatif</a:t>
            </a:r>
            <a:endParaRPr sz="2200">
              <a:latin typeface="Arial MT"/>
              <a:cs typeface="Arial MT"/>
            </a:endParaRPr>
          </a:p>
          <a:p>
            <a:pPr marL="11528">
              <a:spcBef>
                <a:spcPts val="1652"/>
              </a:spcBef>
            </a:pP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Ne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fonctionne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que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sur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des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éléments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type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bloc</a:t>
            </a:r>
            <a:r>
              <a:rPr sz="2200" spc="-14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(ou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inline-block)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1335" y="3010604"/>
            <a:ext cx="98589" cy="172891"/>
          </a:xfrm>
          <a:prstGeom prst="rect">
            <a:avLst/>
          </a:prstGeom>
        </p:spPr>
        <p:txBody>
          <a:bodyPr vert="horz" wrap="square" lIns="0" tIns="14986" rIns="0" bIns="0" rtlCol="0">
            <a:spAutoFit/>
          </a:bodyPr>
          <a:lstStyle/>
          <a:p>
            <a:pPr marL="11528">
              <a:spcBef>
                <a:spcPts val="118"/>
              </a:spcBef>
            </a:pPr>
            <a:r>
              <a:rPr sz="1000" spc="14" dirty="0">
                <a:solidFill>
                  <a:srgbClr val="666666"/>
                </a:solidFill>
                <a:latin typeface="Lucida Console"/>
                <a:cs typeface="Lucida Console"/>
              </a:rPr>
              <a:t>!</a:t>
            </a:r>
            <a:endParaRPr sz="1000">
              <a:latin typeface="Lucida Console"/>
              <a:cs typeface="Lucida Console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666824" y="322729"/>
            <a:ext cx="1861087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spc="-204" dirty="0">
                <a:solidFill>
                  <a:srgbClr val="585858"/>
                </a:solidFill>
              </a:rPr>
              <a:t>T</a:t>
            </a:r>
            <a:r>
              <a:rPr sz="2700" spc="-5" dirty="0">
                <a:solidFill>
                  <a:srgbClr val="585858"/>
                </a:solidFill>
              </a:rPr>
              <a:t>ext-indent</a:t>
            </a:r>
            <a:endParaRPr sz="2700"/>
          </a:p>
        </p:txBody>
      </p:sp>
    </p:spTree>
    <p:extLst>
      <p:ext uri="{BB962C8B-B14F-4D97-AF65-F5344CB8AC3E}">
        <p14:creationId xmlns:p14="http://schemas.microsoft.com/office/powerpoint/2010/main" val="34802416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072984" cy="6858000"/>
          </a:xfrm>
          <a:custGeom>
            <a:avLst/>
            <a:gdLst/>
            <a:ahLst/>
            <a:cxnLst/>
            <a:rect l="l" t="t" r="r" b="b"/>
            <a:pathLst>
              <a:path w="3384550" h="7556500">
                <a:moveTo>
                  <a:pt x="0" y="0"/>
                </a:moveTo>
                <a:lnTo>
                  <a:pt x="3384130" y="0"/>
                </a:lnTo>
                <a:lnTo>
                  <a:pt x="3384130" y="7556500"/>
                </a:lnTo>
                <a:lnTo>
                  <a:pt x="0" y="7556500"/>
                </a:lnTo>
                <a:lnTo>
                  <a:pt x="0" y="0"/>
                </a:lnTo>
                <a:close/>
              </a:path>
            </a:pathLst>
          </a:custGeom>
          <a:solidFill>
            <a:srgbClr val="2627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7556" y="380360"/>
            <a:ext cx="2623279" cy="35500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200" dirty="0"/>
              <a:t>Indentation</a:t>
            </a:r>
            <a:r>
              <a:rPr sz="2200" spc="-45" dirty="0"/>
              <a:t> </a:t>
            </a:r>
            <a:r>
              <a:rPr sz="2200" dirty="0"/>
              <a:t>de</a:t>
            </a:r>
            <a:r>
              <a:rPr sz="2200" spc="-41" dirty="0"/>
              <a:t> </a:t>
            </a:r>
            <a:r>
              <a:rPr sz="2200" spc="-5" dirty="0"/>
              <a:t>10px</a:t>
            </a:r>
            <a:endParaRPr sz="2200"/>
          </a:p>
        </p:txBody>
      </p:sp>
      <p:sp>
        <p:nvSpPr>
          <p:cNvPr id="4" name="object 4"/>
          <p:cNvSpPr txBox="1"/>
          <p:nvPr/>
        </p:nvSpPr>
        <p:spPr>
          <a:xfrm>
            <a:off x="207557" y="3215768"/>
            <a:ext cx="1926236" cy="1090364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p</a:t>
            </a:r>
            <a:r>
              <a:rPr sz="1600" spc="-50" dirty="0">
                <a:solidFill>
                  <a:srgbClr val="FAF9F9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{</a:t>
            </a:r>
            <a:endParaRPr sz="1600">
              <a:latin typeface="Arial MT"/>
              <a:cs typeface="Arial MT"/>
            </a:endParaRPr>
          </a:p>
          <a:p>
            <a:pPr marL="126806">
              <a:spcBef>
                <a:spcPts val="1307"/>
              </a:spcBef>
            </a:pPr>
            <a:r>
              <a:rPr sz="1600" b="1" dirty="0">
                <a:solidFill>
                  <a:srgbClr val="FFAF00"/>
                </a:solidFill>
                <a:latin typeface="Arial"/>
                <a:cs typeface="Arial"/>
              </a:rPr>
              <a:t>text-indent:</a:t>
            </a:r>
            <a:r>
              <a:rPr sz="1600" b="1" spc="-41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AF00"/>
                </a:solidFill>
                <a:latin typeface="Arial"/>
                <a:cs typeface="Arial"/>
              </a:rPr>
              <a:t>10</a:t>
            </a:r>
            <a:r>
              <a:rPr sz="1600" b="1" spc="-45" dirty="0">
                <a:solidFill>
                  <a:srgbClr val="FFAF00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FFAF00"/>
                </a:solidFill>
                <a:latin typeface="Arial"/>
                <a:cs typeface="Arial"/>
              </a:rPr>
              <a:t>px;</a:t>
            </a:r>
            <a:endParaRPr sz="1600">
              <a:latin typeface="Arial"/>
              <a:cs typeface="Arial"/>
            </a:endParaRPr>
          </a:p>
          <a:p>
            <a:pPr marL="11528">
              <a:spcBef>
                <a:spcPts val="1216"/>
              </a:spcBef>
            </a:pPr>
            <a:r>
              <a:rPr sz="1600" dirty="0">
                <a:solidFill>
                  <a:srgbClr val="FAF9F9"/>
                </a:solidFill>
                <a:latin typeface="Arial MT"/>
                <a:cs typeface="Arial MT"/>
              </a:rPr>
              <a:t>}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51146" y="1322615"/>
            <a:ext cx="4015555" cy="7520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51146" y="4347055"/>
            <a:ext cx="4015579" cy="745419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5899444" y="2646215"/>
            <a:ext cx="326901" cy="599355"/>
          </a:xfrm>
          <a:custGeom>
            <a:avLst/>
            <a:gdLst/>
            <a:ahLst/>
            <a:cxnLst/>
            <a:rect l="l" t="t" r="r" b="b"/>
            <a:pathLst>
              <a:path w="360045" h="660400">
                <a:moveTo>
                  <a:pt x="270027" y="0"/>
                </a:moveTo>
                <a:lnTo>
                  <a:pt x="90004" y="0"/>
                </a:lnTo>
                <a:lnTo>
                  <a:pt x="90004" y="480225"/>
                </a:lnTo>
                <a:lnTo>
                  <a:pt x="0" y="480225"/>
                </a:lnTo>
                <a:lnTo>
                  <a:pt x="180022" y="660247"/>
                </a:lnTo>
                <a:lnTo>
                  <a:pt x="360045" y="480225"/>
                </a:lnTo>
                <a:lnTo>
                  <a:pt x="270027" y="480225"/>
                </a:lnTo>
                <a:lnTo>
                  <a:pt x="270027" y="0"/>
                </a:lnTo>
                <a:close/>
              </a:path>
            </a:pathLst>
          </a:custGeom>
          <a:solidFill>
            <a:srgbClr val="FFA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3779" y="6578584"/>
            <a:ext cx="176999" cy="110632"/>
          </a:xfrm>
          <a:prstGeom prst="rect">
            <a:avLst/>
          </a:prstGeom>
        </p:spPr>
        <p:txBody>
          <a:bodyPr vert="horz" wrap="square" lIns="0" tIns="2882" rIns="0" bIns="0" rtlCol="0">
            <a:spAutoFit/>
          </a:bodyPr>
          <a:lstStyle/>
          <a:p>
            <a:pPr marL="11528">
              <a:spcBef>
                <a:spcPts val="23"/>
              </a:spcBef>
            </a:pPr>
            <a:r>
              <a:rPr sz="700" dirty="0">
                <a:solidFill>
                  <a:srgbClr val="909090"/>
                </a:solidFill>
                <a:latin typeface="Arial MT"/>
                <a:cs typeface="Arial MT"/>
              </a:rPr>
              <a:t>276</a:t>
            </a:r>
            <a:endParaRPr sz="7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07117907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12700" y="2672437"/>
            <a:ext cx="77257" cy="0"/>
          </a:xfrm>
          <a:custGeom>
            <a:avLst/>
            <a:gdLst/>
            <a:ahLst/>
            <a:cxnLst/>
            <a:rect l="l" t="t" r="r" b="b"/>
            <a:pathLst>
              <a:path w="85089">
                <a:moveTo>
                  <a:pt x="0" y="0"/>
                </a:moveTo>
                <a:lnTo>
                  <a:pt x="84683" y="0"/>
                </a:lnTo>
              </a:path>
            </a:pathLst>
          </a:custGeom>
          <a:ln w="22326">
            <a:solidFill>
              <a:srgbClr val="FF42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42149" y="1196404"/>
            <a:ext cx="7255239" cy="201334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322778" marR="4611" indent="-311250">
              <a:lnSpc>
                <a:spcPct val="145800"/>
              </a:lnSpc>
              <a:spcBef>
                <a:spcPts val="91"/>
              </a:spcBef>
              <a:buChar char="•"/>
              <a:tabLst>
                <a:tab pos="322202" algn="l"/>
                <a:tab pos="322778" algn="l"/>
              </a:tabLst>
            </a:pPr>
            <a:r>
              <a:rPr sz="2200" spc="-5" dirty="0">
                <a:solidFill>
                  <a:srgbClr val="558ED5"/>
                </a:solidFill>
                <a:latin typeface="Arial MT"/>
                <a:cs typeface="Arial MT"/>
              </a:rPr>
              <a:t>list-style-type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: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permet de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spécifier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le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type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de puce ou de </a:t>
            </a:r>
            <a:r>
              <a:rPr sz="2200" spc="-595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numérotation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(appliqué sur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 le ul</a:t>
            </a:r>
            <a:r>
              <a:rPr sz="2200"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585858"/>
                </a:solidFill>
                <a:latin typeface="Arial MT"/>
                <a:cs typeface="Arial MT"/>
              </a:rPr>
              <a:t>/ </a:t>
            </a:r>
            <a:r>
              <a:rPr sz="2200" spc="-5" dirty="0">
                <a:solidFill>
                  <a:srgbClr val="585858"/>
                </a:solidFill>
                <a:latin typeface="Arial MT"/>
                <a:cs typeface="Arial MT"/>
              </a:rPr>
              <a:t>ol)</a:t>
            </a:r>
            <a:endParaRPr sz="2200">
              <a:latin typeface="Arial MT"/>
              <a:cs typeface="Arial MT"/>
            </a:endParaRPr>
          </a:p>
          <a:p>
            <a:pPr marL="322778" indent="-311250">
              <a:spcBef>
                <a:spcPts val="1470"/>
              </a:spcBef>
              <a:buClr>
                <a:srgbClr val="FF420E"/>
              </a:buClr>
              <a:buChar char="•"/>
              <a:tabLst>
                <a:tab pos="322202" algn="l"/>
                <a:tab pos="322778" algn="l"/>
              </a:tabLst>
            </a:pPr>
            <a:r>
              <a:rPr sz="2200" u="heavy" spc="-27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Valeurs</a:t>
            </a:r>
            <a:r>
              <a:rPr sz="2200" u="heavy" spc="-4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 </a:t>
            </a: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possibles</a:t>
            </a:r>
            <a:endParaRPr sz="2200">
              <a:latin typeface="Arial MT"/>
              <a:cs typeface="Arial MT"/>
            </a:endParaRPr>
          </a:p>
          <a:p>
            <a:pPr marL="461112">
              <a:spcBef>
                <a:spcPts val="1561"/>
              </a:spcBef>
              <a:tabLst>
                <a:tab pos="725674" algn="l"/>
              </a:tabLst>
            </a:pPr>
            <a:r>
              <a:rPr dirty="0">
                <a:solidFill>
                  <a:srgbClr val="558ED5"/>
                </a:solidFill>
                <a:latin typeface="Arial MT"/>
                <a:cs typeface="Arial MT"/>
              </a:rPr>
              <a:t>–	none</a:t>
            </a:r>
            <a:r>
              <a:rPr spc="-14" dirty="0">
                <a:solidFill>
                  <a:srgbClr val="558ED5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585858"/>
                </a:solidFill>
                <a:latin typeface="Arial MT"/>
                <a:cs typeface="Arial MT"/>
              </a:rPr>
              <a:t>(pas</a:t>
            </a:r>
            <a:r>
              <a:rPr spc="-9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de</a:t>
            </a:r>
            <a:r>
              <a:rPr spc="-18" dirty="0">
                <a:solidFill>
                  <a:srgbClr val="585858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585858"/>
                </a:solidFill>
                <a:latin typeface="Arial MT"/>
                <a:cs typeface="Arial MT"/>
              </a:rPr>
              <a:t>puce)</a:t>
            </a:r>
            <a:r>
              <a:rPr spc="-5" dirty="0">
                <a:latin typeface="Arial MT"/>
                <a:cs typeface="Arial MT"/>
              </a:rPr>
              <a:t>,</a:t>
            </a:r>
            <a:r>
              <a:rPr spc="-9" dirty="0"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558ED5"/>
                </a:solidFill>
                <a:latin typeface="Arial MT"/>
                <a:cs typeface="Arial MT"/>
              </a:rPr>
              <a:t>disc,</a:t>
            </a:r>
            <a:r>
              <a:rPr spc="-14" dirty="0">
                <a:solidFill>
                  <a:srgbClr val="558ED5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558ED5"/>
                </a:solidFill>
                <a:latin typeface="Arial MT"/>
                <a:cs typeface="Arial MT"/>
              </a:rPr>
              <a:t>circle,</a:t>
            </a:r>
            <a:r>
              <a:rPr spc="-14" dirty="0">
                <a:solidFill>
                  <a:srgbClr val="558ED5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558ED5"/>
                </a:solidFill>
                <a:latin typeface="Arial MT"/>
                <a:cs typeface="Arial MT"/>
              </a:rPr>
              <a:t>square</a:t>
            </a:r>
            <a:endParaRPr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90084" y="322729"/>
            <a:ext cx="2408227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dirty="0">
                <a:solidFill>
                  <a:srgbClr val="585858"/>
                </a:solidFill>
              </a:rPr>
              <a:t>Listes</a:t>
            </a:r>
            <a:r>
              <a:rPr sz="2700" spc="-45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à</a:t>
            </a:r>
            <a:r>
              <a:rPr sz="2700" spc="-45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puces</a:t>
            </a:r>
            <a:endParaRPr sz="27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74249" y="4025300"/>
            <a:ext cx="1605506" cy="11025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0792" y="4017870"/>
            <a:ext cx="1492437" cy="102450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48707" y="4046502"/>
            <a:ext cx="1554411" cy="106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306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12700" y="1667195"/>
            <a:ext cx="77257" cy="0"/>
          </a:xfrm>
          <a:custGeom>
            <a:avLst/>
            <a:gdLst/>
            <a:ahLst/>
            <a:cxnLst/>
            <a:rect l="l" t="t" r="r" b="b"/>
            <a:pathLst>
              <a:path w="85089">
                <a:moveTo>
                  <a:pt x="0" y="0"/>
                </a:moveTo>
                <a:lnTo>
                  <a:pt x="84683" y="0"/>
                </a:lnTo>
              </a:path>
            </a:pathLst>
          </a:custGeom>
          <a:ln w="22326">
            <a:solidFill>
              <a:srgbClr val="FF420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42149" y="1348548"/>
            <a:ext cx="8607237" cy="1106812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322778" indent="-311250">
              <a:spcBef>
                <a:spcPts val="91"/>
              </a:spcBef>
              <a:buClr>
                <a:srgbClr val="FF420E"/>
              </a:buClr>
              <a:buChar char="•"/>
              <a:tabLst>
                <a:tab pos="322202" algn="l"/>
                <a:tab pos="322778" algn="l"/>
              </a:tabLst>
            </a:pPr>
            <a:r>
              <a:rPr sz="2200" u="heavy" spc="-27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Valeurs</a:t>
            </a:r>
            <a:r>
              <a:rPr sz="2200" u="heavy" spc="-4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 </a:t>
            </a:r>
            <a:r>
              <a:rPr sz="2200" u="heavy" spc="-5" dirty="0">
                <a:solidFill>
                  <a:srgbClr val="C24E06"/>
                </a:solidFill>
                <a:uFill>
                  <a:solidFill>
                    <a:srgbClr val="C24E06"/>
                  </a:solidFill>
                </a:uFill>
                <a:latin typeface="Arial MT"/>
                <a:cs typeface="Arial MT"/>
              </a:rPr>
              <a:t>possibles</a:t>
            </a:r>
            <a:endParaRPr sz="2200">
              <a:latin typeface="Arial MT"/>
              <a:cs typeface="Arial MT"/>
            </a:endParaRPr>
          </a:p>
          <a:p>
            <a:pPr marL="726251" marR="4611" indent="-265139">
              <a:lnSpc>
                <a:spcPts val="2088"/>
              </a:lnSpc>
              <a:spcBef>
                <a:spcPts val="1706"/>
              </a:spcBef>
              <a:tabLst>
                <a:tab pos="725674" algn="l"/>
              </a:tabLst>
            </a:pPr>
            <a:r>
              <a:rPr dirty="0">
                <a:solidFill>
                  <a:srgbClr val="558ED5"/>
                </a:solidFill>
                <a:latin typeface="Arial MT"/>
                <a:cs typeface="Arial MT"/>
              </a:rPr>
              <a:t>–	</a:t>
            </a:r>
            <a:r>
              <a:rPr spc="-5" dirty="0">
                <a:solidFill>
                  <a:srgbClr val="558ED5"/>
                </a:solidFill>
                <a:latin typeface="Arial MT"/>
                <a:cs typeface="Arial MT"/>
              </a:rPr>
              <a:t>decimal </a:t>
            </a:r>
            <a:r>
              <a:rPr dirty="0">
                <a:solidFill>
                  <a:srgbClr val="666666"/>
                </a:solidFill>
                <a:latin typeface="Arial MT"/>
                <a:cs typeface="Arial MT"/>
              </a:rPr>
              <a:t>(1.), </a:t>
            </a:r>
            <a:r>
              <a:rPr spc="-5" dirty="0">
                <a:solidFill>
                  <a:srgbClr val="418DD3"/>
                </a:solidFill>
                <a:latin typeface="Arial MT"/>
                <a:cs typeface="Arial MT"/>
              </a:rPr>
              <a:t>decimal-leading-zero </a:t>
            </a:r>
            <a:r>
              <a:rPr dirty="0">
                <a:solidFill>
                  <a:srgbClr val="666666"/>
                </a:solidFill>
                <a:latin typeface="Arial MT"/>
                <a:cs typeface="Arial MT"/>
              </a:rPr>
              <a:t>(01.), </a:t>
            </a:r>
            <a:r>
              <a:rPr spc="-5" dirty="0">
                <a:solidFill>
                  <a:srgbClr val="418DD3"/>
                </a:solidFill>
                <a:latin typeface="Arial MT"/>
                <a:cs typeface="Arial MT"/>
              </a:rPr>
              <a:t>lower-roman </a:t>
            </a:r>
            <a:r>
              <a:rPr dirty="0">
                <a:solidFill>
                  <a:srgbClr val="666666"/>
                </a:solidFill>
                <a:latin typeface="Arial MT"/>
                <a:cs typeface="Arial MT"/>
              </a:rPr>
              <a:t>(vii), </a:t>
            </a:r>
            <a:r>
              <a:rPr spc="-5" dirty="0">
                <a:solidFill>
                  <a:srgbClr val="558ED5"/>
                </a:solidFill>
                <a:latin typeface="Arial MT"/>
                <a:cs typeface="Arial MT"/>
              </a:rPr>
              <a:t>upper-roman </a:t>
            </a:r>
            <a:r>
              <a:rPr dirty="0">
                <a:solidFill>
                  <a:srgbClr val="666666"/>
                </a:solidFill>
                <a:latin typeface="Arial MT"/>
                <a:cs typeface="Arial MT"/>
              </a:rPr>
              <a:t>(VII), </a:t>
            </a:r>
            <a:r>
              <a:rPr spc="-49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etc.</a:t>
            </a:r>
            <a:endParaRPr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47935" y="322729"/>
            <a:ext cx="2888489" cy="437990"/>
          </a:xfrm>
          <a:prstGeom prst="rect">
            <a:avLst/>
          </a:prstGeom>
        </p:spPr>
        <p:txBody>
          <a:bodyPr vert="horz" wrap="square" lIns="0" tIns="11528" rIns="0" bIns="0" rtlCol="0">
            <a:spAutoFit/>
          </a:bodyPr>
          <a:lstStyle/>
          <a:p>
            <a:pPr marL="11528">
              <a:spcBef>
                <a:spcPts val="91"/>
              </a:spcBef>
            </a:pPr>
            <a:r>
              <a:rPr sz="2700" dirty="0">
                <a:solidFill>
                  <a:srgbClr val="585858"/>
                </a:solidFill>
              </a:rPr>
              <a:t>Listes</a:t>
            </a:r>
            <a:r>
              <a:rPr sz="2700" spc="-82" dirty="0">
                <a:solidFill>
                  <a:srgbClr val="585858"/>
                </a:solidFill>
              </a:rPr>
              <a:t> </a:t>
            </a:r>
            <a:r>
              <a:rPr sz="2700" dirty="0">
                <a:solidFill>
                  <a:srgbClr val="585858"/>
                </a:solidFill>
              </a:rPr>
              <a:t>ordonnées</a:t>
            </a:r>
            <a:endParaRPr sz="27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9188" y="3632662"/>
            <a:ext cx="1332286" cy="87570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60694" y="3601315"/>
            <a:ext cx="1418849" cy="87482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98985" y="3612228"/>
            <a:ext cx="1363757" cy="88006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60460" y="3580783"/>
            <a:ext cx="1383927" cy="87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1302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5436</Words>
  <Application>Microsoft Office PowerPoint</Application>
  <PresentationFormat>Affichage à l'écran (4:3)</PresentationFormat>
  <Paragraphs>947</Paragraphs>
  <Slides>170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170</vt:i4>
      </vt:variant>
    </vt:vector>
  </HeadingPairs>
  <TitlesOfParts>
    <vt:vector size="171" baseType="lpstr">
      <vt:lpstr>Thème Office</vt:lpstr>
      <vt:lpstr>CSS : Introduction et notions de base</vt:lpstr>
      <vt:lpstr>CSS : Cascading Style Sheets</vt:lpstr>
      <vt:lpstr>En bref</vt:lpstr>
      <vt:lpstr>Un peu d’histoire</vt:lpstr>
      <vt:lpstr>Différents rendus entre les navigateurs</vt:lpstr>
      <vt:lpstr>Différents degrés de compréhension</vt:lpstr>
      <vt:lpstr>Console de debug : clic droit + inspecter (ou F12)</vt:lpstr>
      <vt:lpstr>Web Developer</vt:lpstr>
      <vt:lpstr>Appliquer un style, oui  mais où ?</vt:lpstr>
      <vt:lpstr>Le CSS “en ligne” dans la balise HTML</vt:lpstr>
      <vt:lpstr>Problèmes de maintenabilité</vt:lpstr>
      <vt:lpstr>Le CSS « interne» dans l’entête du HTML</vt:lpstr>
      <vt:lpstr>Le CSS « interne» dans l’entête du HTML</vt:lpstr>
      <vt:lpstr>La/les feuille(s) de style externe(s)</vt:lpstr>
      <vt:lpstr>La feuille de style externe</vt:lpstr>
      <vt:lpstr>La feuille de style externe</vt:lpstr>
      <vt:lpstr>Récapitulatif</vt:lpstr>
      <vt:lpstr>La syntaxe CSS</vt:lpstr>
      <vt:lpstr>La syntaxe de base</vt:lpstr>
      <vt:lpstr>La déclaration CSS</vt:lpstr>
      <vt:lpstr>Les commentaires CSS</vt:lpstr>
      <vt:lpstr>Généalogie et différents  types de sélecteurs</vt:lpstr>
      <vt:lpstr>Le sélecteur usuel d'élément HTML</vt:lpstr>
      <vt:lpstr>Hiérarchie et généalogie</vt:lpstr>
      <vt:lpstr>Hiérarchie et généalogie</vt:lpstr>
      <vt:lpstr>Notion d’enfant et de descendance</vt:lpstr>
      <vt:lpstr>Notion de parent et d'ancêtre</vt:lpstr>
      <vt:lpstr>Sélecteur de hiérarchie</vt:lpstr>
      <vt:lpstr>Sélecteur de groupe</vt:lpstr>
      <vt:lpstr>Les sélecteurs de classe</vt:lpstr>
      <vt:lpstr>Les sélecteurs de classe</vt:lpstr>
      <vt:lpstr>Classes multiples</vt:lpstr>
      <vt:lpstr>Classes multiples</vt:lpstr>
      <vt:lpstr>Classes multiples</vt:lpstr>
      <vt:lpstr>Classes multiples</vt:lpstr>
      <vt:lpstr>Cibler une classe indépendamment de la balise</vt:lpstr>
      <vt:lpstr>Cibler une classe indépendamment de la balise</vt:lpstr>
      <vt:lpstr>Cibler une balise HTML avec une classe</vt:lpstr>
      <vt:lpstr>Cibler une balise HTML avec une classe</vt:lpstr>
      <vt:lpstr>L’id (identifiant)</vt:lpstr>
      <vt:lpstr>Un joyeux mélange !</vt:lpstr>
      <vt:lpstr>Espace ou pas ?</vt:lpstr>
      <vt:lpstr>Espace ou pas ?</vt:lpstr>
      <vt:lpstr>Convention de nommage</vt:lpstr>
      <vt:lpstr>En résumé</vt:lpstr>
      <vt:lpstr>Qui est ciblé ?</vt:lpstr>
      <vt:lpstr>Qui est ciblé ?</vt:lpstr>
      <vt:lpstr>Qui est ciblé ?</vt:lpstr>
      <vt:lpstr>Qui est ciblé ?</vt:lpstr>
      <vt:lpstr>flukeout.github.io</vt:lpstr>
      <vt:lpstr>Les pseudos-classes sur les liens</vt:lpstr>
      <vt:lpstr>Démonstration de :hover sur du bouton</vt:lpstr>
      <vt:lpstr>Les autres pseudo-classes</vt:lpstr>
      <vt:lpstr>Présentation PowerPoint</vt:lpstr>
      <vt:lpstr>Couleurs et unités CSS</vt:lpstr>
      <vt:lpstr>La synthèse additive des couleurs</vt:lpstr>
      <vt:lpstr>Les couleurs en CSS</vt:lpstr>
      <vt:lpstr>Les couleurs en CSS</vt:lpstr>
      <vt:lpstr>Présentation PowerPoint</vt:lpstr>
      <vt:lpstr>Les couleurs en CSS</vt:lpstr>
      <vt:lpstr>Récupérer une couleur</vt:lpstr>
      <vt:lpstr>Le Pixel - px</vt:lpstr>
      <vt:lpstr>Le cadratin - em</vt:lpstr>
      <vt:lpstr>Le cadratin - em</vt:lpstr>
      <vt:lpstr>Conversion d'em</vt:lpstr>
      <vt:lpstr>Le pourcentage : %</vt:lpstr>
      <vt:lpstr>En web, quelle unité utiliser ?</vt:lpstr>
      <vt:lpstr>Propriétés de typographie,  polices et puces</vt:lpstr>
      <vt:lpstr>Font-family</vt:lpstr>
      <vt:lpstr>Font-family</vt:lpstr>
      <vt:lpstr>Polices utilisables</vt:lpstr>
      <vt:lpstr>Police utilisables</vt:lpstr>
      <vt:lpstr>Polices utilisables</vt:lpstr>
      <vt:lpstr>Polices utilisables</vt:lpstr>
      <vt:lpstr>Font-size</vt:lpstr>
      <vt:lpstr>Font-size</vt:lpstr>
      <vt:lpstr>Mettre un  paragraphe en gras</vt:lpstr>
      <vt:lpstr>Font weight</vt:lpstr>
      <vt:lpstr>Mettre le paragraphe  en italique</vt:lpstr>
      <vt:lpstr>Font-style</vt:lpstr>
      <vt:lpstr>Augmenter  l’interlignage</vt:lpstr>
      <vt:lpstr>Line-height</vt:lpstr>
      <vt:lpstr>Color</vt:lpstr>
      <vt:lpstr>Color</vt:lpstr>
      <vt:lpstr>Text-align</vt:lpstr>
      <vt:lpstr>Text-align</vt:lpstr>
      <vt:lpstr>Text-align</vt:lpstr>
      <vt:lpstr>Astuce : centrer une image</vt:lpstr>
      <vt:lpstr>Text-transform</vt:lpstr>
      <vt:lpstr>Text-transform</vt:lpstr>
      <vt:lpstr>Text-transform</vt:lpstr>
      <vt:lpstr>Font-variant</vt:lpstr>
      <vt:lpstr>Font-variant</vt:lpstr>
      <vt:lpstr>Text-decoration</vt:lpstr>
      <vt:lpstr>Enlever le soulignement des liens et le remettre au survol</vt:lpstr>
      <vt:lpstr>Text-indent</vt:lpstr>
      <vt:lpstr>Indentation de 10px</vt:lpstr>
      <vt:lpstr>Listes à puces</vt:lpstr>
      <vt:lpstr>Listes ordonnées</vt:lpstr>
      <vt:lpstr>Retirer les puces</vt:lpstr>
      <vt:lpstr>Utiliser une image comme puce</vt:lpstr>
      <vt:lpstr>Utiliser une image comme puce</vt:lpstr>
      <vt:lpstr>Bordures et arrières plans</vt:lpstr>
      <vt:lpstr>Les bordures</vt:lpstr>
      <vt:lpstr>Les bordures</vt:lpstr>
      <vt:lpstr>Les bordures</vt:lpstr>
      <vt:lpstr>Les bordures</vt:lpstr>
      <vt:lpstr>Style de bordure</vt:lpstr>
      <vt:lpstr>Des bords arrondis : CSS3 !</vt:lpstr>
      <vt:lpstr>Des bords arrondis : CSS3 !</vt:lpstr>
      <vt:lpstr>Background-color</vt:lpstr>
      <vt:lpstr>Background-color</vt:lpstr>
      <vt:lpstr>Background-image</vt:lpstr>
      <vt:lpstr>Background-image</vt:lpstr>
      <vt:lpstr>Présentation PowerPoint</vt:lpstr>
      <vt:lpstr>Background-repeat</vt:lpstr>
      <vt:lpstr>Présentation PowerPoint</vt:lpstr>
      <vt:lpstr>Background-position</vt:lpstr>
      <vt:lpstr>Une étoile alignée en  bas à droite</vt:lpstr>
      <vt:lpstr>Background-attachment</vt:lpstr>
      <vt:lpstr>Tout dans une ligne !</vt:lpstr>
      <vt:lpstr>Dimensions, margin et  padding</vt:lpstr>
      <vt:lpstr>Petit rappel inline et block</vt:lpstr>
      <vt:lpstr>Largeur et hauteur d'un élément : width et height</vt:lpstr>
      <vt:lpstr>Max et min</vt:lpstr>
      <vt:lpstr>Marges</vt:lpstr>
      <vt:lpstr>Marge extérieure « margin »</vt:lpstr>
      <vt:lpstr>Marge extérieure « margin »</vt:lpstr>
      <vt:lpstr>Ajouter une marge  sous un paragraphe</vt:lpstr>
      <vt:lpstr>Ajouter une marge  sous un titre</vt:lpstr>
      <vt:lpstr>Centrer horizontalement à l’aide de margin</vt:lpstr>
      <vt:lpstr>Margin et éléments inline</vt:lpstr>
      <vt:lpstr>Padding : la marge « intérieure »</vt:lpstr>
      <vt:lpstr>Padding : la marge « intérieure »</vt:lpstr>
      <vt:lpstr>Ajouter du padding au body</vt:lpstr>
      <vt:lpstr>Ajouter du padding à  un titre pour décoller la  bordure</vt:lpstr>
      <vt:lpstr>Padding sur élément en inline</vt:lpstr>
      <vt:lpstr>Retirer les marges et padding par défaut du navigateur</vt:lpstr>
      <vt:lpstr>Retirer les marges et padding par défaut du navigateur</vt:lpstr>
      <vt:lpstr>Présentation PowerPoint</vt:lpstr>
      <vt:lpstr>Padding et calcul de dimension d’élément</vt:lpstr>
      <vt:lpstr>Box-sizing:border-box - changer le modèle de boîte</vt:lpstr>
      <vt:lpstr>Box-sizing:border-box - changer le modèle de boîte</vt:lpstr>
      <vt:lpstr>Overflow : pour éviter que ça dépasse</vt:lpstr>
      <vt:lpstr>Présentation PowerPoint</vt:lpstr>
      <vt:lpstr>Présentation PowerPoint</vt:lpstr>
      <vt:lpstr>Présentation PowerPoint</vt:lpstr>
      <vt:lpstr>Les « flottants » et le flux</vt:lpstr>
      <vt:lpstr>Float:left</vt:lpstr>
      <vt:lpstr>Float right;</vt:lpstr>
      <vt:lpstr>Présentation PowerPoint</vt:lpstr>
      <vt:lpstr>Clear : bloquer le dépassement des flottants</vt:lpstr>
      <vt:lpstr>Clear : bloquer le dépassement des flottants</vt:lpstr>
      <vt:lpstr>Problème des flottants</vt:lpstr>
      <vt:lpstr>BFC et contenir les flottants dans un bloc</vt:lpstr>
      <vt:lpstr>BFC et contenir les flottants dans un bloc</vt:lpstr>
      <vt:lpstr>Overflow : hidden</vt:lpstr>
      <vt:lpstr>Overflow : hidden</vt:lpstr>
      <vt:lpstr>Les flottants appliqués à la mise en page</vt:lpstr>
      <vt:lpstr>Présentation PowerPoint</vt:lpstr>
      <vt:lpstr>La propriété « display » pour mise en page</vt:lpstr>
      <vt:lpstr>Display:block</vt:lpstr>
      <vt:lpstr>Display:block</vt:lpstr>
      <vt:lpstr>Display:block</vt:lpstr>
      <vt:lpstr>Display:inline</vt:lpstr>
      <vt:lpstr>Display:inline</vt:lpstr>
      <vt:lpstr>Display:inline-block</vt:lpstr>
      <vt:lpstr>Display:inline-block et  navigation horizontale</vt:lpstr>
      <vt:lpstr>Display:inline-block et bugs connus</vt:lpstr>
      <vt:lpstr>Display:none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 : Introduction et notions de base</dc:title>
  <dc:creator>RLDeveloppement</dc:creator>
  <cp:lastModifiedBy>RLDeveloppement</cp:lastModifiedBy>
  <cp:revision>1</cp:revision>
  <dcterms:created xsi:type="dcterms:W3CDTF">2021-12-24T07:19:46Z</dcterms:created>
  <dcterms:modified xsi:type="dcterms:W3CDTF">2021-12-24T07:20:33Z</dcterms:modified>
</cp:coreProperties>
</file>